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7.xml" ContentType="application/vnd.openxmlformats-officedocument.presentationml.notesSlide+xml"/>
  <Override PartName="/ppt/tags/tag152.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6" r:id="rId5"/>
    <p:sldId id="406" r:id="rId6"/>
    <p:sldId id="267" r:id="rId7"/>
    <p:sldId id="362" r:id="rId8"/>
    <p:sldId id="357" r:id="rId9"/>
    <p:sldId id="272" r:id="rId10"/>
    <p:sldId id="386" r:id="rId11"/>
    <p:sldId id="269" r:id="rId12"/>
    <p:sldId id="387" r:id="rId13"/>
    <p:sldId id="31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7" r:id="rId32"/>
  </p:sldIdLst>
  <p:sldSz cx="9906000" cy="6858000" type="A4"/>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780" userDrawn="1">
          <p15:clr>
            <a:srgbClr val="A4A3A4"/>
          </p15:clr>
        </p15:guide>
        <p15:guide id="2" pos="3369" userDrawn="1">
          <p15:clr>
            <a:srgbClr val="A4A3A4"/>
          </p15:clr>
        </p15:guide>
        <p15:guide id="3" orient="horz" pos="3838" userDrawn="1">
          <p15:clr>
            <a:srgbClr val="A4A3A4"/>
          </p15:clr>
        </p15:guide>
        <p15:guide id="4" orient="horz" pos="4292" userDrawn="1">
          <p15:clr>
            <a:srgbClr val="A4A3A4"/>
          </p15:clr>
        </p15:guide>
        <p15:guide id="5" pos="4118" userDrawn="1">
          <p15:clr>
            <a:srgbClr val="A4A3A4"/>
          </p15:clr>
        </p15:guide>
        <p15:guide id="6" orient="horz" pos="1843"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100" d="100"/>
          <a:sy n="100" d="100"/>
        </p:scale>
        <p:origin x="366" y="-1110"/>
      </p:cViewPr>
      <p:guideLst>
        <p:guide pos="1780"/>
        <p:guide pos="3369"/>
        <p:guide orient="horz" pos="3838"/>
        <p:guide orient="horz" pos="4292"/>
        <p:guide pos="4118"/>
        <p:guide orient="horz" pos="1843"/>
        <p:guide orient="horz" pos="1146"/>
        <p:guide pos="4934"/>
      </p:guideLst>
    </p:cSldViewPr>
  </p:slideViewPr>
  <p:outlineViewPr>
    <p:cViewPr>
      <p:scale>
        <a:sx n="33" d="100"/>
        <a:sy n="33" d="100"/>
      </p:scale>
      <p:origin x="0" y="-4075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229848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1763880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110004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235898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340913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379501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79086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4080521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272808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1981135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1447206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a:p>
        </p:txBody>
      </p:sp>
    </p:spTree>
    <p:extLst>
      <p:ext uri="{BB962C8B-B14F-4D97-AF65-F5344CB8AC3E}">
        <p14:creationId xmlns:p14="http://schemas.microsoft.com/office/powerpoint/2010/main" val="422224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a:p>
        </p:txBody>
      </p:sp>
    </p:spTree>
    <p:extLst>
      <p:ext uri="{BB962C8B-B14F-4D97-AF65-F5344CB8AC3E}">
        <p14:creationId xmlns:p14="http://schemas.microsoft.com/office/powerpoint/2010/main" val="4169996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a:p>
        </p:txBody>
      </p:sp>
    </p:spTree>
    <p:extLst>
      <p:ext uri="{BB962C8B-B14F-4D97-AF65-F5344CB8AC3E}">
        <p14:creationId xmlns:p14="http://schemas.microsoft.com/office/powerpoint/2010/main" val="1877954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a:p>
        </p:txBody>
      </p:sp>
    </p:spTree>
    <p:extLst>
      <p:ext uri="{BB962C8B-B14F-4D97-AF65-F5344CB8AC3E}">
        <p14:creationId xmlns:p14="http://schemas.microsoft.com/office/powerpoint/2010/main" val="174173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a:p>
        </p:txBody>
      </p:sp>
    </p:spTree>
    <p:extLst>
      <p:ext uri="{BB962C8B-B14F-4D97-AF65-F5344CB8AC3E}">
        <p14:creationId xmlns:p14="http://schemas.microsoft.com/office/powerpoint/2010/main" val="125618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a:p>
        </p:txBody>
      </p:sp>
    </p:spTree>
    <p:extLst>
      <p:ext uri="{BB962C8B-B14F-4D97-AF65-F5344CB8AC3E}">
        <p14:creationId xmlns:p14="http://schemas.microsoft.com/office/powerpoint/2010/main" val="1839379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a:p>
        </p:txBody>
      </p:sp>
    </p:spTree>
    <p:extLst>
      <p:ext uri="{BB962C8B-B14F-4D97-AF65-F5344CB8AC3E}">
        <p14:creationId xmlns:p14="http://schemas.microsoft.com/office/powerpoint/2010/main" val="2228706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28</a:t>
            </a:fld>
            <a:endParaRPr lang="en-US"/>
          </a:p>
        </p:txBody>
      </p:sp>
    </p:spTree>
    <p:extLst>
      <p:ext uri="{BB962C8B-B14F-4D97-AF65-F5344CB8AC3E}">
        <p14:creationId xmlns:p14="http://schemas.microsoft.com/office/powerpoint/2010/main" val="141086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4166853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359183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2871174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2981232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8294659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13.xml"/><Relationship Id="rId21" Type="http://schemas.openxmlformats.org/officeDocument/2006/relationships/image" Target="../media/image20.png"/><Relationship Id="rId7" Type="http://schemas.openxmlformats.org/officeDocument/2006/relationships/tags" Target="../tags/tag17.xml"/><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5.wmf"/><Relationship Id="rId2" Type="http://schemas.openxmlformats.org/officeDocument/2006/relationships/tags" Target="../tags/tag12.xml"/><Relationship Id="rId16" Type="http://schemas.openxmlformats.org/officeDocument/2006/relationships/image" Target="../media/image15.png"/><Relationship Id="rId20" Type="http://schemas.openxmlformats.org/officeDocument/2006/relationships/image" Target="../media/image19.emf"/><Relationship Id="rId1" Type="http://schemas.openxmlformats.org/officeDocument/2006/relationships/vmlDrawing" Target="../drawings/vmlDrawing3.vml"/><Relationship Id="rId6" Type="http://schemas.openxmlformats.org/officeDocument/2006/relationships/tags" Target="../tags/tag16.xml"/><Relationship Id="rId11" Type="http://schemas.openxmlformats.org/officeDocument/2006/relationships/image" Target="../media/image10.png"/><Relationship Id="rId24" Type="http://schemas.openxmlformats.org/officeDocument/2006/relationships/package" Target="../embeddings/Microsoft_Excel-Arbeitsblatt3.xlsx"/><Relationship Id="rId5" Type="http://schemas.openxmlformats.org/officeDocument/2006/relationships/tags" Target="../tags/tag15.xml"/><Relationship Id="rId15" Type="http://schemas.openxmlformats.org/officeDocument/2006/relationships/image" Target="../media/image14.png"/><Relationship Id="rId23" Type="http://schemas.openxmlformats.org/officeDocument/2006/relationships/oleObject" Target="../embeddings/oleObject3.bin"/><Relationship Id="rId10" Type="http://schemas.openxmlformats.org/officeDocument/2006/relationships/notesSlide" Target="../notesSlides/notesSlide10.xml"/><Relationship Id="rId19" Type="http://schemas.openxmlformats.org/officeDocument/2006/relationships/image" Target="../media/image18.emf"/><Relationship Id="rId4" Type="http://schemas.openxmlformats.org/officeDocument/2006/relationships/tags" Target="../tags/tag14.xml"/><Relationship Id="rId9" Type="http://schemas.openxmlformats.org/officeDocument/2006/relationships/slideLayout" Target="../slideLayouts/slideLayout11.xml"/><Relationship Id="rId14" Type="http://schemas.openxmlformats.org/officeDocument/2006/relationships/image" Target="../media/image13.png"/><Relationship Id="rId22"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21.xml"/><Relationship Id="rId21" Type="http://schemas.openxmlformats.org/officeDocument/2006/relationships/image" Target="../media/image24.png"/><Relationship Id="rId7" Type="http://schemas.openxmlformats.org/officeDocument/2006/relationships/tags" Target="../tags/tag25.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0.xml"/><Relationship Id="rId16" Type="http://schemas.openxmlformats.org/officeDocument/2006/relationships/image" Target="../media/image15.png"/><Relationship Id="rId20" Type="http://schemas.openxmlformats.org/officeDocument/2006/relationships/image" Target="../media/image23.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10.png"/><Relationship Id="rId5" Type="http://schemas.openxmlformats.org/officeDocument/2006/relationships/tags" Target="../tags/tag23.xml"/><Relationship Id="rId15" Type="http://schemas.openxmlformats.org/officeDocument/2006/relationships/image" Target="../media/image14.png"/><Relationship Id="rId10" Type="http://schemas.openxmlformats.org/officeDocument/2006/relationships/notesSlide" Target="../notesSlides/notesSlide11.xml"/><Relationship Id="rId19" Type="http://schemas.openxmlformats.org/officeDocument/2006/relationships/image" Target="../media/image22.emf"/><Relationship Id="rId4" Type="http://schemas.openxmlformats.org/officeDocument/2006/relationships/tags" Target="../tags/tag22.xml"/><Relationship Id="rId9" Type="http://schemas.openxmlformats.org/officeDocument/2006/relationships/slideLayout" Target="../slideLayouts/slideLayout11.xml"/><Relationship Id="rId14" Type="http://schemas.openxmlformats.org/officeDocument/2006/relationships/image" Target="../media/image13.png"/><Relationship Id="rId22" Type="http://schemas.openxmlformats.org/officeDocument/2006/relationships/image" Target="../media/image25.emf"/></Relationships>
</file>

<file path=ppt/slides/_rels/slide12.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29.xml"/><Relationship Id="rId21" Type="http://schemas.openxmlformats.org/officeDocument/2006/relationships/image" Target="../media/image26.emf"/><Relationship Id="rId7" Type="http://schemas.openxmlformats.org/officeDocument/2006/relationships/tags" Target="../tags/tag33.xml"/><Relationship Id="rId12" Type="http://schemas.openxmlformats.org/officeDocument/2006/relationships/notesSlide" Target="../notesSlides/notesSlide12.xml"/><Relationship Id="rId17" Type="http://schemas.openxmlformats.org/officeDocument/2006/relationships/image" Target="../media/image14.png"/><Relationship Id="rId2" Type="http://schemas.openxmlformats.org/officeDocument/2006/relationships/tags" Target="../tags/tag28.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11.xml"/><Relationship Id="rId24" Type="http://schemas.openxmlformats.org/officeDocument/2006/relationships/image" Target="../media/image29.png"/><Relationship Id="rId5" Type="http://schemas.openxmlformats.org/officeDocument/2006/relationships/tags" Target="../tags/tag31.xml"/><Relationship Id="rId15" Type="http://schemas.openxmlformats.org/officeDocument/2006/relationships/image" Target="../media/image12.png"/><Relationship Id="rId23" Type="http://schemas.openxmlformats.org/officeDocument/2006/relationships/image" Target="../media/image28.png"/><Relationship Id="rId10" Type="http://schemas.openxmlformats.org/officeDocument/2006/relationships/tags" Target="../tags/tag36.xml"/><Relationship Id="rId19" Type="http://schemas.openxmlformats.org/officeDocument/2006/relationships/image" Target="../media/image16.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11.png"/><Relationship Id="rId22" Type="http://schemas.openxmlformats.org/officeDocument/2006/relationships/image" Target="../media/image27.emf"/></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9.xml"/><Relationship Id="rId21" Type="http://schemas.openxmlformats.org/officeDocument/2006/relationships/image" Target="../media/image30.emf"/><Relationship Id="rId7" Type="http://schemas.openxmlformats.org/officeDocument/2006/relationships/tags" Target="../tags/tag43.xml"/><Relationship Id="rId12" Type="http://schemas.openxmlformats.org/officeDocument/2006/relationships/notesSlide" Target="../notesSlides/notesSlide13.xml"/><Relationship Id="rId17" Type="http://schemas.openxmlformats.org/officeDocument/2006/relationships/image" Target="../media/image14.png"/><Relationship Id="rId2" Type="http://schemas.openxmlformats.org/officeDocument/2006/relationships/tags" Target="../tags/tag38.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slideLayout" Target="../slideLayouts/slideLayout11.xml"/><Relationship Id="rId24" Type="http://schemas.openxmlformats.org/officeDocument/2006/relationships/image" Target="../media/image33.emf"/><Relationship Id="rId5" Type="http://schemas.openxmlformats.org/officeDocument/2006/relationships/tags" Target="../tags/tag41.xml"/><Relationship Id="rId15" Type="http://schemas.openxmlformats.org/officeDocument/2006/relationships/image" Target="../media/image12.png"/><Relationship Id="rId23" Type="http://schemas.openxmlformats.org/officeDocument/2006/relationships/image" Target="../media/image32.png"/><Relationship Id="rId10" Type="http://schemas.openxmlformats.org/officeDocument/2006/relationships/tags" Target="../tags/tag46.xml"/><Relationship Id="rId19" Type="http://schemas.openxmlformats.org/officeDocument/2006/relationships/image" Target="../media/image16.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11.png"/><Relationship Id="rId22"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49.xml"/><Relationship Id="rId21" Type="http://schemas.openxmlformats.org/officeDocument/2006/relationships/image" Target="../media/image34.emf"/><Relationship Id="rId7" Type="http://schemas.openxmlformats.org/officeDocument/2006/relationships/tags" Target="../tags/tag53.xml"/><Relationship Id="rId12" Type="http://schemas.openxmlformats.org/officeDocument/2006/relationships/notesSlide" Target="../notesSlides/notesSlide14.xml"/><Relationship Id="rId17" Type="http://schemas.openxmlformats.org/officeDocument/2006/relationships/image" Target="../media/image14.png"/><Relationship Id="rId2" Type="http://schemas.openxmlformats.org/officeDocument/2006/relationships/tags" Target="../tags/tag48.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slideLayout" Target="../slideLayouts/slideLayout11.xml"/><Relationship Id="rId24" Type="http://schemas.openxmlformats.org/officeDocument/2006/relationships/image" Target="../media/image37.png"/><Relationship Id="rId5" Type="http://schemas.openxmlformats.org/officeDocument/2006/relationships/tags" Target="../tags/tag51.xml"/><Relationship Id="rId15" Type="http://schemas.openxmlformats.org/officeDocument/2006/relationships/image" Target="../media/image12.png"/><Relationship Id="rId23" Type="http://schemas.openxmlformats.org/officeDocument/2006/relationships/image" Target="../media/image36.png"/><Relationship Id="rId10" Type="http://schemas.openxmlformats.org/officeDocument/2006/relationships/tags" Target="../tags/tag56.xml"/><Relationship Id="rId19" Type="http://schemas.openxmlformats.org/officeDocument/2006/relationships/image" Target="../media/image16.png"/><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image" Target="../media/image11.png"/><Relationship Id="rId22"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59.xml"/><Relationship Id="rId21" Type="http://schemas.openxmlformats.org/officeDocument/2006/relationships/image" Target="../media/image38.emf"/><Relationship Id="rId7" Type="http://schemas.openxmlformats.org/officeDocument/2006/relationships/tags" Target="../tags/tag63.xml"/><Relationship Id="rId12" Type="http://schemas.openxmlformats.org/officeDocument/2006/relationships/notesSlide" Target="../notesSlides/notesSlide15.xml"/><Relationship Id="rId17" Type="http://schemas.openxmlformats.org/officeDocument/2006/relationships/image" Target="../media/image14.png"/><Relationship Id="rId2" Type="http://schemas.openxmlformats.org/officeDocument/2006/relationships/tags" Target="../tags/tag58.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slideLayout" Target="../slideLayouts/slideLayout11.xml"/><Relationship Id="rId24" Type="http://schemas.openxmlformats.org/officeDocument/2006/relationships/image" Target="../media/image41.png"/><Relationship Id="rId5" Type="http://schemas.openxmlformats.org/officeDocument/2006/relationships/tags" Target="../tags/tag61.xml"/><Relationship Id="rId15" Type="http://schemas.openxmlformats.org/officeDocument/2006/relationships/image" Target="../media/image12.png"/><Relationship Id="rId23" Type="http://schemas.openxmlformats.org/officeDocument/2006/relationships/image" Target="../media/image40.png"/><Relationship Id="rId10" Type="http://schemas.openxmlformats.org/officeDocument/2006/relationships/tags" Target="../tags/tag66.xml"/><Relationship Id="rId19" Type="http://schemas.openxmlformats.org/officeDocument/2006/relationships/image" Target="../media/image16.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image" Target="../media/image11.png"/><Relationship Id="rId22" Type="http://schemas.openxmlformats.org/officeDocument/2006/relationships/image" Target="../media/image39.emf"/></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42.emf"/><Relationship Id="rId3" Type="http://schemas.openxmlformats.org/officeDocument/2006/relationships/tags" Target="../tags/tag69.xml"/><Relationship Id="rId21" Type="http://schemas.openxmlformats.org/officeDocument/2006/relationships/image" Target="../media/image45.png"/><Relationship Id="rId7" Type="http://schemas.openxmlformats.org/officeDocument/2006/relationships/tags" Target="../tags/tag73.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68.xml"/><Relationship Id="rId16" Type="http://schemas.openxmlformats.org/officeDocument/2006/relationships/image" Target="../media/image16.png"/><Relationship Id="rId20" Type="http://schemas.openxmlformats.org/officeDocument/2006/relationships/image" Target="../media/image44.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1.png"/><Relationship Id="rId5" Type="http://schemas.openxmlformats.org/officeDocument/2006/relationships/tags" Target="../tags/tag71.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43.emf"/><Relationship Id="rId4" Type="http://schemas.openxmlformats.org/officeDocument/2006/relationships/tags" Target="../tags/tag70.xml"/><Relationship Id="rId9" Type="http://schemas.openxmlformats.org/officeDocument/2006/relationships/notesSlide" Target="../notesSlides/notesSlide16.xml"/><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46.emf"/><Relationship Id="rId3" Type="http://schemas.openxmlformats.org/officeDocument/2006/relationships/tags" Target="../tags/tag76.xml"/><Relationship Id="rId21" Type="http://schemas.openxmlformats.org/officeDocument/2006/relationships/image" Target="../media/image49.png"/><Relationship Id="rId7" Type="http://schemas.openxmlformats.org/officeDocument/2006/relationships/tags" Target="../tags/tag80.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75.xml"/><Relationship Id="rId16" Type="http://schemas.openxmlformats.org/officeDocument/2006/relationships/image" Target="../media/image16.png"/><Relationship Id="rId20" Type="http://schemas.openxmlformats.org/officeDocument/2006/relationships/image" Target="../media/image48.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1.png"/><Relationship Id="rId5" Type="http://schemas.openxmlformats.org/officeDocument/2006/relationships/tags" Target="../tags/tag78.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47.emf"/><Relationship Id="rId4" Type="http://schemas.openxmlformats.org/officeDocument/2006/relationships/tags" Target="../tags/tag77.xml"/><Relationship Id="rId9" Type="http://schemas.openxmlformats.org/officeDocument/2006/relationships/notesSlide" Target="../notesSlides/notesSlide17.xml"/><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50.emf"/><Relationship Id="rId3" Type="http://schemas.openxmlformats.org/officeDocument/2006/relationships/tags" Target="../tags/tag83.xml"/><Relationship Id="rId21" Type="http://schemas.openxmlformats.org/officeDocument/2006/relationships/image" Target="../media/image53.emf"/><Relationship Id="rId7" Type="http://schemas.openxmlformats.org/officeDocument/2006/relationships/tags" Target="../tags/tag87.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82.xml"/><Relationship Id="rId16" Type="http://schemas.openxmlformats.org/officeDocument/2006/relationships/image" Target="../media/image16.png"/><Relationship Id="rId20" Type="http://schemas.openxmlformats.org/officeDocument/2006/relationships/image" Target="../media/image52.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1.png"/><Relationship Id="rId5" Type="http://schemas.openxmlformats.org/officeDocument/2006/relationships/tags" Target="../tags/tag85.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51.png"/><Relationship Id="rId4" Type="http://schemas.openxmlformats.org/officeDocument/2006/relationships/tags" Target="../tags/tag84.xml"/><Relationship Id="rId9" Type="http://schemas.openxmlformats.org/officeDocument/2006/relationships/notesSlide" Target="../notesSlides/notesSlide18.xml"/><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90.xml"/><Relationship Id="rId7" Type="http://schemas.openxmlformats.org/officeDocument/2006/relationships/notesSlide" Target="../notesSlides/notesSlide19.xml"/><Relationship Id="rId12" Type="http://schemas.openxmlformats.org/officeDocument/2006/relationships/image" Target="../media/image14.png"/><Relationship Id="rId17" Type="http://schemas.openxmlformats.org/officeDocument/2006/relationships/image" Target="../media/image55.png"/><Relationship Id="rId2" Type="http://schemas.openxmlformats.org/officeDocument/2006/relationships/tags" Target="../tags/tag89.xml"/><Relationship Id="rId16" Type="http://schemas.openxmlformats.org/officeDocument/2006/relationships/image" Target="../media/image54.emf"/><Relationship Id="rId1" Type="http://schemas.openxmlformats.org/officeDocument/2006/relationships/tags" Target="../tags/tag88.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92.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91.xml"/><Relationship Id="rId9" Type="http://schemas.openxmlformats.org/officeDocument/2006/relationships/image" Target="../media/image11.png"/><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94.xml"/><Relationship Id="rId16" Type="http://schemas.openxmlformats.org/officeDocument/2006/relationships/image" Target="../media/image15.png"/><Relationship Id="rId20" Type="http://schemas.openxmlformats.org/officeDocument/2006/relationships/image" Target="../media/image57.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0.png"/><Relationship Id="rId5" Type="http://schemas.openxmlformats.org/officeDocument/2006/relationships/tags" Target="../tags/tag97.xml"/><Relationship Id="rId15" Type="http://schemas.openxmlformats.org/officeDocument/2006/relationships/image" Target="../media/image14.png"/><Relationship Id="rId10" Type="http://schemas.openxmlformats.org/officeDocument/2006/relationships/notesSlide" Target="../notesSlides/notesSlide20.xml"/><Relationship Id="rId19" Type="http://schemas.openxmlformats.org/officeDocument/2006/relationships/image" Target="../media/image56.emf"/><Relationship Id="rId4" Type="http://schemas.openxmlformats.org/officeDocument/2006/relationships/tags" Target="../tags/tag96.xml"/><Relationship Id="rId9" Type="http://schemas.openxmlformats.org/officeDocument/2006/relationships/slideLayout" Target="../slideLayouts/slideLayout11.xml"/><Relationship Id="rId1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103.xml"/><Relationship Id="rId21" Type="http://schemas.openxmlformats.org/officeDocument/2006/relationships/image" Target="../media/image60.png"/><Relationship Id="rId7" Type="http://schemas.openxmlformats.org/officeDocument/2006/relationships/tags" Target="../tags/tag107.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102.xml"/><Relationship Id="rId16" Type="http://schemas.openxmlformats.org/officeDocument/2006/relationships/image" Target="../media/image15.png"/><Relationship Id="rId20" Type="http://schemas.openxmlformats.org/officeDocument/2006/relationships/image" Target="../media/image59.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0.png"/><Relationship Id="rId5" Type="http://schemas.openxmlformats.org/officeDocument/2006/relationships/tags" Target="../tags/tag105.xml"/><Relationship Id="rId15" Type="http://schemas.openxmlformats.org/officeDocument/2006/relationships/image" Target="../media/image14.png"/><Relationship Id="rId10" Type="http://schemas.openxmlformats.org/officeDocument/2006/relationships/notesSlide" Target="../notesSlides/notesSlide21.xml"/><Relationship Id="rId19" Type="http://schemas.openxmlformats.org/officeDocument/2006/relationships/image" Target="../media/image58.emf"/><Relationship Id="rId4" Type="http://schemas.openxmlformats.org/officeDocument/2006/relationships/tags" Target="../tags/tag104.xml"/><Relationship Id="rId9" Type="http://schemas.openxmlformats.org/officeDocument/2006/relationships/slideLayout" Target="../slideLayouts/slideLayout11.xml"/><Relationship Id="rId14" Type="http://schemas.openxmlformats.org/officeDocument/2006/relationships/image" Target="../media/image13.png"/><Relationship Id="rId22" Type="http://schemas.openxmlformats.org/officeDocument/2006/relationships/image" Target="../media/image61.emf"/></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11.xml"/><Relationship Id="rId7" Type="http://schemas.openxmlformats.org/officeDocument/2006/relationships/notesSlide" Target="../notesSlides/notesSlide22.xml"/><Relationship Id="rId12" Type="http://schemas.openxmlformats.org/officeDocument/2006/relationships/image" Target="../media/image14.png"/><Relationship Id="rId17" Type="http://schemas.openxmlformats.org/officeDocument/2006/relationships/image" Target="../media/image63.png"/><Relationship Id="rId2" Type="http://schemas.openxmlformats.org/officeDocument/2006/relationships/tags" Target="../tags/tag110.xml"/><Relationship Id="rId16" Type="http://schemas.openxmlformats.org/officeDocument/2006/relationships/image" Target="../media/image62.emf"/><Relationship Id="rId1" Type="http://schemas.openxmlformats.org/officeDocument/2006/relationships/tags" Target="../tags/tag109.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1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12.xml"/><Relationship Id="rId9" Type="http://schemas.openxmlformats.org/officeDocument/2006/relationships/image" Target="../media/image11.png"/><Relationship Id="rId1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115.xml"/><Relationship Id="rId16" Type="http://schemas.openxmlformats.org/officeDocument/2006/relationships/image" Target="../media/image15.png"/><Relationship Id="rId20" Type="http://schemas.openxmlformats.org/officeDocument/2006/relationships/image" Target="../media/image65.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0.png"/><Relationship Id="rId5" Type="http://schemas.openxmlformats.org/officeDocument/2006/relationships/tags" Target="../tags/tag118.xml"/><Relationship Id="rId15" Type="http://schemas.openxmlformats.org/officeDocument/2006/relationships/image" Target="../media/image14.png"/><Relationship Id="rId10" Type="http://schemas.openxmlformats.org/officeDocument/2006/relationships/notesSlide" Target="../notesSlides/notesSlide23.xml"/><Relationship Id="rId19" Type="http://schemas.openxmlformats.org/officeDocument/2006/relationships/image" Target="../media/image64.emf"/><Relationship Id="rId4" Type="http://schemas.openxmlformats.org/officeDocument/2006/relationships/tags" Target="../tags/tag117.xml"/><Relationship Id="rId9" Type="http://schemas.openxmlformats.org/officeDocument/2006/relationships/slideLayout" Target="../slideLayouts/slideLayout11.xml"/><Relationship Id="rId1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66.emf"/><Relationship Id="rId3" Type="http://schemas.openxmlformats.org/officeDocument/2006/relationships/tags" Target="../tags/tag124.xml"/><Relationship Id="rId21" Type="http://schemas.openxmlformats.org/officeDocument/2006/relationships/image" Target="../media/image69.png"/><Relationship Id="rId7" Type="http://schemas.openxmlformats.org/officeDocument/2006/relationships/tags" Target="../tags/tag128.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123.xml"/><Relationship Id="rId16" Type="http://schemas.openxmlformats.org/officeDocument/2006/relationships/image" Target="../media/image16.png"/><Relationship Id="rId20" Type="http://schemas.openxmlformats.org/officeDocument/2006/relationships/image" Target="../media/image68.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1.png"/><Relationship Id="rId5" Type="http://schemas.openxmlformats.org/officeDocument/2006/relationships/tags" Target="../tags/tag126.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67.emf"/><Relationship Id="rId4" Type="http://schemas.openxmlformats.org/officeDocument/2006/relationships/tags" Target="../tags/tag125.xml"/><Relationship Id="rId9" Type="http://schemas.openxmlformats.org/officeDocument/2006/relationships/notesSlide" Target="../notesSlides/notesSlide24.xml"/><Relationship Id="rId1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14.png"/><Relationship Id="rId18" Type="http://schemas.openxmlformats.org/officeDocument/2006/relationships/image" Target="../media/image71.emf"/><Relationship Id="rId3" Type="http://schemas.openxmlformats.org/officeDocument/2006/relationships/tags" Target="../tags/tag131.xml"/><Relationship Id="rId7" Type="http://schemas.openxmlformats.org/officeDocument/2006/relationships/slideLayout" Target="../slideLayouts/slideLayout11.xml"/><Relationship Id="rId12" Type="http://schemas.openxmlformats.org/officeDocument/2006/relationships/image" Target="../media/image13.png"/><Relationship Id="rId17" Type="http://schemas.openxmlformats.org/officeDocument/2006/relationships/image" Target="../media/image70.emf"/><Relationship Id="rId2" Type="http://schemas.openxmlformats.org/officeDocument/2006/relationships/tags" Target="../tags/tag130.xml"/><Relationship Id="rId16" Type="http://schemas.openxmlformats.org/officeDocument/2006/relationships/image" Target="../media/image17.png"/><Relationship Id="rId20" Type="http://schemas.openxmlformats.org/officeDocument/2006/relationships/image" Target="../media/image73.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2.png"/><Relationship Id="rId5" Type="http://schemas.openxmlformats.org/officeDocument/2006/relationships/tags" Target="../tags/tag133.xm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72.png"/><Relationship Id="rId4" Type="http://schemas.openxmlformats.org/officeDocument/2006/relationships/tags" Target="../tags/tag132.xml"/><Relationship Id="rId9" Type="http://schemas.openxmlformats.org/officeDocument/2006/relationships/image" Target="../media/image10.png"/><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79.png"/><Relationship Id="rId3" Type="http://schemas.openxmlformats.org/officeDocument/2006/relationships/tags" Target="../tags/tag137.xml"/><Relationship Id="rId21" Type="http://schemas.openxmlformats.org/officeDocument/2006/relationships/image" Target="../media/image74.emf"/><Relationship Id="rId7" Type="http://schemas.openxmlformats.org/officeDocument/2006/relationships/tags" Target="../tags/tag141.xml"/><Relationship Id="rId12" Type="http://schemas.openxmlformats.org/officeDocument/2006/relationships/notesSlide" Target="../notesSlides/notesSlide26.xml"/><Relationship Id="rId17" Type="http://schemas.openxmlformats.org/officeDocument/2006/relationships/image" Target="../media/image14.png"/><Relationship Id="rId25" Type="http://schemas.openxmlformats.org/officeDocument/2006/relationships/image" Target="../media/image78.png"/><Relationship Id="rId2" Type="http://schemas.openxmlformats.org/officeDocument/2006/relationships/tags" Target="../tags/tag136.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1.xml"/><Relationship Id="rId24" Type="http://schemas.openxmlformats.org/officeDocument/2006/relationships/image" Target="../media/image77.png"/><Relationship Id="rId5" Type="http://schemas.openxmlformats.org/officeDocument/2006/relationships/tags" Target="../tags/tag139.xml"/><Relationship Id="rId15" Type="http://schemas.openxmlformats.org/officeDocument/2006/relationships/image" Target="../media/image12.png"/><Relationship Id="rId23" Type="http://schemas.openxmlformats.org/officeDocument/2006/relationships/image" Target="../media/image76.emf"/><Relationship Id="rId10" Type="http://schemas.openxmlformats.org/officeDocument/2006/relationships/tags" Target="../tags/tag144.xml"/><Relationship Id="rId19" Type="http://schemas.openxmlformats.org/officeDocument/2006/relationships/image" Target="../media/image16.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1.png"/><Relationship Id="rId22" Type="http://schemas.openxmlformats.org/officeDocument/2006/relationships/image" Target="../media/image75.emf"/></Relationships>
</file>

<file path=ppt/slides/_rels/slide27.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146.xml"/><Relationship Id="rId21" Type="http://schemas.openxmlformats.org/officeDocument/2006/relationships/oleObject" Target="../embeddings/oleObject4.bin"/><Relationship Id="rId7" Type="http://schemas.openxmlformats.org/officeDocument/2006/relationships/tags" Target="../tags/tag150.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145.xml"/><Relationship Id="rId16" Type="http://schemas.openxmlformats.org/officeDocument/2006/relationships/image" Target="../media/image15.png"/><Relationship Id="rId20" Type="http://schemas.openxmlformats.org/officeDocument/2006/relationships/image" Target="../media/image81.png"/><Relationship Id="rId1" Type="http://schemas.openxmlformats.org/officeDocument/2006/relationships/vmlDrawing" Target="../drawings/vmlDrawing4.vml"/><Relationship Id="rId6" Type="http://schemas.openxmlformats.org/officeDocument/2006/relationships/tags" Target="../tags/tag149.xml"/><Relationship Id="rId11" Type="http://schemas.openxmlformats.org/officeDocument/2006/relationships/image" Target="../media/image10.png"/><Relationship Id="rId5" Type="http://schemas.openxmlformats.org/officeDocument/2006/relationships/tags" Target="../tags/tag148.xml"/><Relationship Id="rId15" Type="http://schemas.openxmlformats.org/officeDocument/2006/relationships/image" Target="../media/image14.png"/><Relationship Id="rId23" Type="http://schemas.openxmlformats.org/officeDocument/2006/relationships/image" Target="../media/image5.wmf"/><Relationship Id="rId10" Type="http://schemas.openxmlformats.org/officeDocument/2006/relationships/notesSlide" Target="../notesSlides/notesSlide27.xml"/><Relationship Id="rId19" Type="http://schemas.openxmlformats.org/officeDocument/2006/relationships/image" Target="../media/image80.emf"/><Relationship Id="rId4" Type="http://schemas.openxmlformats.org/officeDocument/2006/relationships/tags" Target="../tags/tag147.xml"/><Relationship Id="rId9" Type="http://schemas.openxmlformats.org/officeDocument/2006/relationships/slideLayout" Target="../slideLayouts/slideLayout11.xml"/><Relationship Id="rId14" Type="http://schemas.openxmlformats.org/officeDocument/2006/relationships/image" Target="../media/image13.png"/><Relationship Id="rId22" Type="http://schemas.openxmlformats.org/officeDocument/2006/relationships/package" Target="../embeddings/Microsoft_Excel-Arbeitsblatt4.xls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tags" Target="../tags/tag15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10000" noProof="0" dirty="0" smtClean="0"/>
              <a:t>Sales &amp; Gross Profit (Planning)</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1286569121"/>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431"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In view of the XXX</a:t>
            </a:r>
            <a:r>
              <a:rPr lang="en-US" dirty="0" smtClean="0"/>
              <a:t>/ [</a:t>
            </a:r>
            <a:r>
              <a:rPr lang="en-US" dirty="0"/>
              <a:t>subsequently </a:t>
            </a:r>
            <a:r>
              <a:rPr lang="en-US" dirty="0" smtClean="0"/>
              <a:t>analyzed </a:t>
            </a:r>
            <a:r>
              <a:rPr lang="en-US" dirty="0"/>
              <a:t>issues] we consider the higher planned sales growth of the XXX AG compared to market expectations to be in general plausible</a:t>
            </a:r>
            <a:r>
              <a:rPr lang="en-US" dirty="0" smtClean="0"/>
              <a:t>.</a:t>
            </a:r>
            <a:endParaRPr lang="en-US" dirty="0"/>
          </a:p>
        </p:txBody>
      </p:sp>
      <p:sp>
        <p:nvSpPr>
          <p:cNvPr id="5" name="Textplatzhalter 4"/>
          <p:cNvSpPr>
            <a:spLocks noGrp="1"/>
          </p:cNvSpPr>
          <p:nvPr>
            <p:ph type="body" sz="quarter" idx="12"/>
          </p:nvPr>
        </p:nvSpPr>
        <p:spPr/>
        <p:txBody>
          <a:bodyPr/>
          <a:lstStyle/>
          <a:p>
            <a:r>
              <a:rPr lang="en-US" dirty="0" smtClean="0"/>
              <a:t>Company-specific market growth</a:t>
            </a:r>
          </a:p>
          <a:p>
            <a:pPr lvl="2"/>
            <a:r>
              <a:rPr lang="en-US" dirty="0" smtClean="0"/>
              <a:t>Market study YYY forecasts an average growth of </a:t>
            </a:r>
            <a:r>
              <a:rPr lang="en-US" dirty="0" err="1" smtClean="0"/>
              <a:t>x.x</a:t>
            </a:r>
            <a:r>
              <a:rPr lang="en-US" dirty="0" smtClean="0"/>
              <a:t>% p.a. in the next three years in region ZZZ.</a:t>
            </a:r>
          </a:p>
          <a:p>
            <a:pPr lvl="2"/>
            <a:r>
              <a:rPr lang="en-US" dirty="0" smtClean="0"/>
              <a:t>While it is expected that the most important sales markets for the XXX AG – the xxx markets – will have single-digit growth, the YYY study forecasts higher growth rates for the much smaller markets in northern and eastern Europe. The XXX AG is, however, not represented/poorly represented/XXX in these markets.</a:t>
            </a:r>
          </a:p>
          <a:p>
            <a:pPr lvl="2"/>
            <a:r>
              <a:rPr lang="en-US" dirty="0" smtClean="0"/>
              <a:t>Taking into consideration the regional share of sales of the XXX AG, an expected average company-specific market growth of </a:t>
            </a:r>
            <a:r>
              <a:rPr lang="en-US" dirty="0" err="1" smtClean="0"/>
              <a:t>x.x</a:t>
            </a:r>
            <a:r>
              <a:rPr lang="en-US" dirty="0" smtClean="0"/>
              <a:t>% p.a. results for the XXX AG.</a:t>
            </a:r>
          </a:p>
          <a:p>
            <a:pPr lvl="2"/>
            <a:r>
              <a:rPr lang="en-US" dirty="0" smtClean="0"/>
              <a:t>The sales growth reflected in the XXX AG planning calculations is above the company-specific market growth rate derived. This is justified by XXX. </a:t>
            </a:r>
            <a:endParaRPr lang="en-US" dirty="0"/>
          </a:p>
        </p:txBody>
      </p:sp>
      <p:sp>
        <p:nvSpPr>
          <p:cNvPr id="4" name="Titel 3"/>
          <p:cNvSpPr>
            <a:spLocks noGrp="1"/>
          </p:cNvSpPr>
          <p:nvPr>
            <p:ph type="title"/>
          </p:nvPr>
        </p:nvSpPr>
        <p:spPr/>
        <p:txBody>
          <a:bodyPr/>
          <a:lstStyle/>
          <a:p>
            <a:r>
              <a:rPr lang="en-US" dirty="0"/>
              <a:t>1. Is the sales planning consistent with market expectations? (1/2)</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152536145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stretch>
            <a:fillRect/>
          </a:stretch>
        </p:blipFill>
        <p:spPr>
          <a:xfrm>
            <a:off x="8550400"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Market volumes and market growth</a:t>
            </a: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stretch>
            <a:fillRect/>
          </a:stretch>
        </p:blipFill>
        <p:spPr>
          <a:xfrm>
            <a:off x="8834016" y="5701816"/>
            <a:ext cx="340197" cy="405178"/>
          </a:xfrm>
          <a:prstGeom prst="rect">
            <a:avLst/>
          </a:prstGeom>
        </p:spPr>
      </p:pic>
      <p:pic>
        <p:nvPicPr>
          <p:cNvPr id="9" name="Grafik 8"/>
          <p:cNvPicPr>
            <a:picLocks noChangeAspect="1"/>
          </p:cNvPicPr>
          <p:nvPr>
            <p:custDataLst>
              <p:tags r:id="rId4"/>
            </p:custDataLst>
          </p:nvPr>
        </p:nvPicPr>
        <p:blipFill>
          <a:blip r:embed="rId19"/>
          <a:stretch>
            <a:fillRect/>
          </a:stretch>
        </p:blipFill>
        <p:spPr>
          <a:xfrm>
            <a:off x="2207547" y="1398312"/>
            <a:ext cx="3818860" cy="2720243"/>
          </a:xfrm>
          <a:prstGeom prst="rect">
            <a:avLst/>
          </a:prstGeom>
        </p:spPr>
      </p:pic>
      <p:sp>
        <p:nvSpPr>
          <p:cNvPr id="32" name="Rechteck 31"/>
          <p:cNvSpPr/>
          <p:nvPr/>
        </p:nvSpPr>
        <p:spPr>
          <a:xfrm>
            <a:off x="3387635" y="1696125"/>
            <a:ext cx="855588" cy="43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t>Company-specific market growth is at </a:t>
            </a:r>
            <a:br>
              <a:rPr lang="en-US" sz="700" b="1" dirty="0" smtClean="0"/>
            </a:br>
            <a:r>
              <a:rPr lang="en-US" sz="700" b="1" dirty="0" smtClean="0"/>
              <a:t>2.1%</a:t>
            </a:r>
          </a:p>
        </p:txBody>
      </p:sp>
      <p:sp>
        <p:nvSpPr>
          <p:cNvPr id="33" name="Rechteck 32"/>
          <p:cNvSpPr/>
          <p:nvPr/>
        </p:nvSpPr>
        <p:spPr>
          <a:xfrm>
            <a:off x="4458790" y="2090054"/>
            <a:ext cx="801188" cy="33725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t>XXX AG plans with a growth rate of 2.4%</a:t>
            </a:r>
          </a:p>
        </p:txBody>
      </p:sp>
      <p:cxnSp>
        <p:nvCxnSpPr>
          <p:cNvPr id="34" name="Gerade Verbindung mit Pfeil 33"/>
          <p:cNvCxnSpPr/>
          <p:nvPr/>
        </p:nvCxnSpPr>
        <p:spPr>
          <a:xfrm flipV="1">
            <a:off x="3426364" y="2152135"/>
            <a:ext cx="0" cy="504000"/>
          </a:xfrm>
          <a:prstGeom prst="straightConnector1">
            <a:avLst/>
          </a:prstGeom>
          <a:ln w="12700">
            <a:solidFill>
              <a:schemeClr val="accent4"/>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flipV="1">
            <a:off x="4797968" y="2447008"/>
            <a:ext cx="0" cy="144017"/>
          </a:xfrm>
          <a:prstGeom prst="straightConnector1">
            <a:avLst/>
          </a:prstGeom>
          <a:ln w="12700">
            <a:solidFill>
              <a:schemeClr val="accent3"/>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40" name="Text Placeholder 12"/>
          <p:cNvSpPr txBox="1">
            <a:spLocks/>
          </p:cNvSpPr>
          <p:nvPr>
            <p:custDataLst>
              <p:tags r:id="rId5"/>
            </p:custDataLst>
          </p:nvPr>
        </p:nvSpPr>
        <p:spPr>
          <a:xfrm>
            <a:off x="2447922"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Comparison XXX AG vs. entire market</a:t>
            </a:r>
            <a:endParaRPr lang="en-US" sz="900" kern="0" dirty="0">
              <a:latin typeface="Arial" panose="020B0604020202020204" pitchFamily="34" charset="0"/>
              <a:cs typeface="Arial" panose="020B0604020202020204" pitchFamily="34" charset="0"/>
            </a:endParaRPr>
          </a:p>
        </p:txBody>
      </p:sp>
      <p:pic>
        <p:nvPicPr>
          <p:cNvPr id="15" name="Grafik 14"/>
          <p:cNvPicPr>
            <a:picLocks noChangeAspect="1"/>
          </p:cNvPicPr>
          <p:nvPr>
            <p:custDataLst>
              <p:tags r:id="rId6"/>
            </p:custDataLst>
          </p:nvPr>
        </p:nvPicPr>
        <p:blipFill rotWithShape="1">
          <a:blip r:embed="rId20"/>
          <a:srcRect l="2129" t="37846" r="25109" b="2460"/>
          <a:stretch/>
        </p:blipFill>
        <p:spPr>
          <a:xfrm>
            <a:off x="2443284" y="3980978"/>
            <a:ext cx="3401890" cy="2071479"/>
          </a:xfrm>
          <a:prstGeom prst="rect">
            <a:avLst/>
          </a:prstGeom>
        </p:spPr>
      </p:pic>
      <p:pic>
        <p:nvPicPr>
          <p:cNvPr id="7" name="Grafik 6"/>
          <p:cNvPicPr>
            <a:picLocks noChangeAspect="1"/>
          </p:cNvPicPr>
          <p:nvPr>
            <p:custDataLst>
              <p:tags r:id="rId7"/>
            </p:custDataLst>
          </p:nvPr>
        </p:nvPicPr>
        <p:blipFill>
          <a:blip r:embed="rId21"/>
          <a:stretch>
            <a:fillRect/>
          </a:stretch>
        </p:blipFill>
        <p:spPr>
          <a:xfrm>
            <a:off x="-2743728" y="1177925"/>
            <a:ext cx="2024047" cy="2225233"/>
          </a:xfrm>
          <a:prstGeom prst="rect">
            <a:avLst/>
          </a:prstGeom>
        </p:spPr>
      </p:pic>
      <p:pic>
        <p:nvPicPr>
          <p:cNvPr id="11" name="Grafik 10"/>
          <p:cNvPicPr>
            <a:picLocks noChangeAspect="1"/>
          </p:cNvPicPr>
          <p:nvPr>
            <p:custDataLst>
              <p:tags r:id="rId8"/>
            </p:custDataLst>
          </p:nvPr>
        </p:nvPicPr>
        <p:blipFill>
          <a:blip r:embed="rId22"/>
          <a:stretch>
            <a:fillRect/>
          </a:stretch>
        </p:blipFill>
        <p:spPr>
          <a:xfrm>
            <a:off x="-2755182" y="3595717"/>
            <a:ext cx="1981372" cy="2225233"/>
          </a:xfrm>
          <a:prstGeom prst="rect">
            <a:avLst/>
          </a:prstGeom>
        </p:spPr>
      </p:pic>
      <p:graphicFrame>
        <p:nvGraphicFramePr>
          <p:cNvPr id="35" name="Objekt 34"/>
          <p:cNvGraphicFramePr>
            <a:graphicFrameLocks noChangeAspect="1"/>
          </p:cNvGraphicFramePr>
          <p:nvPr>
            <p:extLst>
              <p:ext uri="{D42A27DB-BD31-4B8C-83A1-F6EECF244321}">
                <p14:modId xmlns:p14="http://schemas.microsoft.com/office/powerpoint/2010/main" val="2531359891"/>
              </p:ext>
            </p:extLst>
          </p:nvPr>
        </p:nvGraphicFramePr>
        <p:xfrm>
          <a:off x="-1731705" y="451575"/>
          <a:ext cx="914400" cy="771525"/>
        </p:xfrm>
        <a:graphic>
          <a:graphicData uri="http://schemas.openxmlformats.org/presentationml/2006/ole">
            <mc:AlternateContent xmlns:mc="http://schemas.openxmlformats.org/markup-compatibility/2006">
              <mc:Choice xmlns:v="urn:schemas-microsoft-com:vml" Requires="v">
                <p:oleObj spid="_x0000_s18477" name="Arbeitsblatt" showAsIcon="1" r:id="rId24" imgW="914400" imgH="771480" progId="Excel.Sheet.12">
                  <p:embed/>
                </p:oleObj>
              </mc:Choice>
              <mc:Fallback>
                <p:oleObj name="Arbeitsblatt" showAsIcon="1" r:id="rId24" imgW="914400" imgH="771480" progId="Excel.Sheet.12">
                  <p:embed/>
                  <p:pic>
                    <p:nvPicPr>
                      <p:cNvPr id="0" name=""/>
                      <p:cNvPicPr/>
                      <p:nvPr/>
                    </p:nvPicPr>
                    <p:blipFill>
                      <a:blip r:embed="rId25"/>
                      <a:stretch>
                        <a:fillRect/>
                      </a:stretch>
                    </p:blipFill>
                    <p:spPr>
                      <a:xfrm>
                        <a:off x="-1731705" y="4515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XXX AG sales planning is plausible, in view of the market expectations as well as the analysts’ forecasts for XXX AG and its competitors.</a:t>
            </a:r>
          </a:p>
          <a:p>
            <a:r>
              <a:rPr lang="en-US" noProof="0" dirty="0"/>
              <a:t>As a result of xxx we agree with the management’s forecast regarding the higher growth prospects in Segment B compared to the average forecasts of the analysts.</a:t>
            </a:r>
          </a:p>
        </p:txBody>
      </p:sp>
      <p:sp>
        <p:nvSpPr>
          <p:cNvPr id="5" name="Textplatzhalter 4"/>
          <p:cNvSpPr>
            <a:spLocks noGrp="1"/>
          </p:cNvSpPr>
          <p:nvPr>
            <p:ph type="body" sz="quarter" idx="12"/>
          </p:nvPr>
        </p:nvSpPr>
        <p:spPr/>
        <p:txBody>
          <a:bodyPr/>
          <a:lstStyle/>
          <a:p>
            <a:r>
              <a:rPr lang="en-US" noProof="0" dirty="0" smtClean="0"/>
              <a:t>Comparison of the sales growth to competitors and market studies</a:t>
            </a:r>
          </a:p>
          <a:p>
            <a:pPr lvl="2"/>
            <a:r>
              <a:rPr lang="en-US" noProof="0" dirty="0" smtClean="0"/>
              <a:t>The expected sales growth of the XXX AG is within the range of expected sales growth for comparable companies.</a:t>
            </a:r>
          </a:p>
          <a:p>
            <a:pPr lvl="2"/>
            <a:r>
              <a:rPr lang="en-US" noProof="0" dirty="0" smtClean="0"/>
              <a:t>While the expected sales growth for 2013 corresponds to the average sales growth of comparable companies, in the years 2014 and 2015 it is above the average of comparative companies due to the larger share of XXX AG in the strong growth region X compared to the competition.</a:t>
            </a:r>
          </a:p>
          <a:p>
            <a:pPr lvl="2"/>
            <a:r>
              <a:rPr lang="en-US" noProof="0" dirty="0" smtClean="0"/>
              <a:t>[.... Comparison to market studies ....]</a:t>
            </a:r>
          </a:p>
          <a:p>
            <a:r>
              <a:rPr lang="en-US" noProof="0" dirty="0" smtClean="0"/>
              <a:t>Comparison to analysts’ expectations</a:t>
            </a:r>
          </a:p>
          <a:p>
            <a:pPr lvl="2"/>
            <a:r>
              <a:rPr lang="en-US" noProof="0" dirty="0" smtClean="0"/>
              <a:t>The XXX AG sales planning is in the range of analysts’ forecasts for the planning years under consideration.</a:t>
            </a:r>
          </a:p>
          <a:p>
            <a:pPr lvl="2"/>
            <a:r>
              <a:rPr lang="en-US" noProof="0" dirty="0" smtClean="0"/>
              <a:t>While the analysts expect even higher growth than the XXX AG as a result of XXX in 2013, the XXX AG growth expectations for 2014 and 2015 are above the average sales expectations of the analysts. The primary reason for this is the different forecasts with regard to the growth prospects in Segment B. In our opinion…</a:t>
            </a:r>
          </a:p>
          <a:p>
            <a:pPr lvl="2"/>
            <a:r>
              <a:rPr lang="en-US" noProof="0" dirty="0" smtClean="0"/>
              <a:t>The wide range of the analysts’ forecasts is noteworthy. </a:t>
            </a:r>
            <a:br>
              <a:rPr lang="en-US" noProof="0" dirty="0" smtClean="0"/>
            </a:br>
            <a:r>
              <a:rPr lang="en-US" noProof="0" dirty="0" smtClean="0"/>
              <a:t>While some analysts assume a decline in sales growth up</a:t>
            </a:r>
            <a:br>
              <a:rPr lang="en-US" noProof="0" dirty="0" smtClean="0"/>
            </a:br>
            <a:r>
              <a:rPr lang="en-US" noProof="0" dirty="0" smtClean="0"/>
              <a:t> to 2015, others expect a significant increase in sales</a:t>
            </a:r>
            <a:br>
              <a:rPr lang="en-US" noProof="0" dirty="0" smtClean="0"/>
            </a:br>
            <a:r>
              <a:rPr lang="en-US" noProof="0" dirty="0" smtClean="0"/>
              <a:t> growth. The primary reason for this is the varying</a:t>
            </a:r>
            <a:br>
              <a:rPr lang="en-US" noProof="0" dirty="0" smtClean="0"/>
            </a:br>
            <a:r>
              <a:rPr lang="en-US" noProof="0" dirty="0" smtClean="0"/>
              <a:t> forecasts of the chances of success for the introduction of Product X in 2013. In our opinion…</a:t>
            </a:r>
            <a:endParaRPr lang="en-US" noProof="0" dirty="0"/>
          </a:p>
        </p:txBody>
      </p:sp>
      <p:sp>
        <p:nvSpPr>
          <p:cNvPr id="4" name="Titel 3"/>
          <p:cNvSpPr>
            <a:spLocks noGrp="1"/>
          </p:cNvSpPr>
          <p:nvPr>
            <p:ph type="title"/>
          </p:nvPr>
        </p:nvSpPr>
        <p:spPr/>
        <p:txBody>
          <a:bodyPr/>
          <a:lstStyle/>
          <a:p>
            <a:r>
              <a:rPr lang="en-US" noProof="0" dirty="0"/>
              <a:t>1. Is the sales planning consistent with market expectations?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growth in comparison to peer group</a:t>
            </a:r>
          </a:p>
        </p:txBody>
      </p:sp>
      <p:sp>
        <p:nvSpPr>
          <p:cNvPr id="27"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a:r>
            <a:r>
              <a:rPr lang="en-US" sz="700" dirty="0" smtClean="0">
                <a:solidFill>
                  <a:schemeClr val="bg1"/>
                </a:solidFill>
              </a:rPr>
              <a:t>of </a:t>
            </a:r>
            <a:r>
              <a:rPr lang="en-US" sz="700" dirty="0" smtClean="0">
                <a:solidFill>
                  <a:schemeClr val="bg1"/>
                </a:solidFill>
              </a:rPr>
              <a:t>sales planning at </a:t>
            </a:r>
            <a:r>
              <a:rPr lang="en-US" sz="700" dirty="0" smtClean="0">
                <a:solidFill>
                  <a:schemeClr val="bg1"/>
                </a:solidFill>
              </a:rPr>
              <a:t>segment level</a:t>
            </a:r>
            <a:endParaRPr lang="en-US" sz="700" dirty="0">
              <a:solidFill>
                <a:schemeClr val="bg1"/>
              </a:solidFill>
            </a:endParaRP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stretch>
            <a:fillRect/>
          </a:stretch>
        </p:blipFill>
        <p:spPr>
          <a:xfrm>
            <a:off x="8834016" y="5701816"/>
            <a:ext cx="340197" cy="405178"/>
          </a:xfrm>
          <a:prstGeom prst="rect">
            <a:avLst/>
          </a:prstGeom>
        </p:spPr>
      </p:pic>
      <p:sp>
        <p:nvSpPr>
          <p:cNvPr id="40" name="Text Placeholder 12"/>
          <p:cNvSpPr txBox="1">
            <a:spLocks/>
          </p:cNvSpPr>
          <p:nvPr>
            <p:custDataLst>
              <p:tags r:id="rId4"/>
            </p:custDataLst>
          </p:nvPr>
        </p:nvSpPr>
        <p:spPr>
          <a:xfrm>
            <a:off x="2447922"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growth in comparison to analysts' expectations</a:t>
            </a:r>
          </a:p>
        </p:txBody>
      </p:sp>
      <p:pic>
        <p:nvPicPr>
          <p:cNvPr id="11" name="Grafik 10"/>
          <p:cNvPicPr>
            <a:picLocks noChangeAspect="1"/>
          </p:cNvPicPr>
          <p:nvPr>
            <p:custDataLst>
              <p:tags r:id="rId5"/>
            </p:custDataLst>
          </p:nvPr>
        </p:nvPicPr>
        <p:blipFill rotWithShape="1">
          <a:blip r:embed="rId19"/>
          <a:srcRect l="3311" t="9574" r="20101" b="18838"/>
          <a:stretch/>
        </p:blipFill>
        <p:spPr>
          <a:xfrm>
            <a:off x="2447108" y="4040778"/>
            <a:ext cx="3396343" cy="1985554"/>
          </a:xfrm>
          <a:prstGeom prst="rect">
            <a:avLst/>
          </a:prstGeom>
        </p:spPr>
      </p:pic>
      <p:pic>
        <p:nvPicPr>
          <p:cNvPr id="8" name="Grafik 7"/>
          <p:cNvPicPr>
            <a:picLocks noChangeAspect="1"/>
          </p:cNvPicPr>
          <p:nvPr>
            <p:custDataLst>
              <p:tags r:id="rId6"/>
            </p:custDataLst>
          </p:nvPr>
        </p:nvPicPr>
        <p:blipFill>
          <a:blip r:embed="rId20"/>
          <a:stretch>
            <a:fillRect/>
          </a:stretch>
        </p:blipFill>
        <p:spPr>
          <a:xfrm>
            <a:off x="-2793400" y="1422400"/>
            <a:ext cx="1999661" cy="2225233"/>
          </a:xfrm>
          <a:prstGeom prst="rect">
            <a:avLst/>
          </a:prstGeom>
        </p:spPr>
      </p:pic>
      <p:pic>
        <p:nvPicPr>
          <p:cNvPr id="12" name="Grafik 11"/>
          <p:cNvPicPr>
            <a:picLocks noChangeAspect="1"/>
          </p:cNvPicPr>
          <p:nvPr>
            <p:custDataLst>
              <p:tags r:id="rId7"/>
            </p:custDataLst>
          </p:nvPr>
        </p:nvPicPr>
        <p:blipFill>
          <a:blip r:embed="rId21"/>
          <a:stretch>
            <a:fillRect/>
          </a:stretch>
        </p:blipFill>
        <p:spPr>
          <a:xfrm>
            <a:off x="-2793400" y="3817257"/>
            <a:ext cx="1999661" cy="2225233"/>
          </a:xfrm>
          <a:prstGeom prst="rect">
            <a:avLst/>
          </a:prstGeom>
        </p:spPr>
      </p:pic>
      <p:pic>
        <p:nvPicPr>
          <p:cNvPr id="15" name="Grafik 14"/>
          <p:cNvPicPr>
            <a:picLocks noChangeAspect="1"/>
          </p:cNvPicPr>
          <p:nvPr>
            <p:custDataLst>
              <p:tags r:id="rId8"/>
            </p:custDataLst>
          </p:nvPr>
        </p:nvPicPr>
        <p:blipFill rotWithShape="1">
          <a:blip r:embed="rId22"/>
          <a:srcRect l="3354" t="3051" r="19217" b="18100"/>
          <a:stretch/>
        </p:blipFill>
        <p:spPr>
          <a:xfrm>
            <a:off x="2447636" y="1616364"/>
            <a:ext cx="3435928" cy="2152072"/>
          </a:xfrm>
          <a:prstGeom prst="rect">
            <a:avLst/>
          </a:prstGeom>
        </p:spPr>
      </p:pic>
    </p:spTree>
    <p:extLst>
      <p:ext uri="{BB962C8B-B14F-4D97-AF65-F5344CB8AC3E}">
        <p14:creationId xmlns:p14="http://schemas.microsoft.com/office/powerpoint/2010/main" val="2380287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As a result of the, in our opinion, realistic forecasts of the management regarding the market launch of XX (Segment B) in 2013 it is plausible that the XXX AG sales growth is above that of the past and above market expectations. </a:t>
            </a:r>
          </a:p>
          <a:p>
            <a:r>
              <a:rPr lang="en-US" dirty="0" smtClean="0"/>
              <a:t>Additional sales growth In Segment B will lead to significant shifts in the product mix in the planning period.</a:t>
            </a:r>
            <a:endParaRPr lang="en-US" dirty="0"/>
          </a:p>
        </p:txBody>
      </p:sp>
      <p:sp>
        <p:nvSpPr>
          <p:cNvPr id="5" name="Textplatzhalter 4"/>
          <p:cNvSpPr>
            <a:spLocks noGrp="1"/>
          </p:cNvSpPr>
          <p:nvPr>
            <p:ph type="body" sz="quarter" idx="12"/>
          </p:nvPr>
        </p:nvSpPr>
        <p:spPr>
          <a:xfrm>
            <a:off x="6537324" y="1422400"/>
            <a:ext cx="2893365" cy="4604400"/>
          </a:xfrm>
        </p:spPr>
        <p:txBody>
          <a:bodyPr/>
          <a:lstStyle/>
          <a:p>
            <a:r>
              <a:rPr lang="en-US" dirty="0" smtClean="0"/>
              <a:t>Sales</a:t>
            </a:r>
          </a:p>
          <a:p>
            <a:pPr lvl="2"/>
            <a:r>
              <a:rPr lang="en-US" dirty="0" smtClean="0"/>
              <a:t>The XXX AG currently obtains about half of their sales in Segment A. This segment will remain the largest sales contributor in the course of the planning. Segments B and D contribute only X% or X% to total sales at the beginning of the planning period.</a:t>
            </a:r>
          </a:p>
          <a:p>
            <a:pPr lvl="2"/>
            <a:r>
              <a:rPr lang="en-US" dirty="0" smtClean="0"/>
              <a:t>The XXX AG expects to increase its average sales growth in the next few years compared to the past from X% to X% and therefore is above/below the segment-weighted market growth of X% in the planning period. The causes for this are xxx and xxx in segments A and B.</a:t>
            </a:r>
          </a:p>
          <a:p>
            <a:pPr lvl="2"/>
            <a:r>
              <a:rPr lang="en-US" dirty="0" smtClean="0"/>
              <a:t>[.... Details on material aspects of segments A and C ....]</a:t>
            </a:r>
          </a:p>
          <a:p>
            <a:pPr lvl="2"/>
            <a:r>
              <a:rPr lang="en-US" dirty="0" smtClean="0"/>
              <a:t>As a result of the expected average sales growth of X% in Segment B, the product mix will shift significantly with simultaneous negative growth expectations in Segment D as a result of xxx. Material growth driver in Segment B is the launch of Product XX in 2013, whereby the decline in Segment D should be significantly overcompensated.</a:t>
            </a:r>
            <a:endParaRPr lang="en-US" dirty="0"/>
          </a:p>
        </p:txBody>
      </p:sp>
      <p:sp>
        <p:nvSpPr>
          <p:cNvPr id="4" name="Titel 3"/>
          <p:cNvSpPr>
            <a:spLocks noGrp="1"/>
          </p:cNvSpPr>
          <p:nvPr>
            <p:ph type="title"/>
          </p:nvPr>
        </p:nvSpPr>
        <p:spPr/>
        <p:txBody>
          <a:bodyPr/>
          <a:lstStyle/>
          <a:p>
            <a:r>
              <a:rPr lang="en-US" dirty="0"/>
              <a:t>2. Which products/product groups/regions/segments have the greatest importance for sales/gross profit over time? (1/2)</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509231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4"/>
          <a:stretch>
            <a:fillRect/>
          </a:stretch>
        </p:blipFill>
        <p:spPr>
          <a:xfrm>
            <a:off x="7415936" y="5701816"/>
            <a:ext cx="340197" cy="405178"/>
          </a:xfrm>
          <a:prstGeom prst="rect">
            <a:avLst/>
          </a:prstGeom>
        </p:spPr>
      </p:pic>
      <p:pic>
        <p:nvPicPr>
          <p:cNvPr id="21" name="Grafik 20"/>
          <p:cNvPicPr>
            <a:picLocks noChangeAspect="1"/>
          </p:cNvPicPr>
          <p:nvPr/>
        </p:nvPicPr>
        <p:blipFill>
          <a:blip r:embed="rId15">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6"/>
          <a:stretch>
            <a:fillRect/>
          </a:stretch>
        </p:blipFill>
        <p:spPr>
          <a:xfrm>
            <a:off x="7983168" y="5701816"/>
            <a:ext cx="340197" cy="405178"/>
          </a:xfrm>
          <a:prstGeom prst="rect">
            <a:avLst/>
          </a:prstGeom>
        </p:spPr>
      </p:pic>
      <p:pic>
        <p:nvPicPr>
          <p:cNvPr id="23" name="Grafik 22"/>
          <p:cNvPicPr>
            <a:picLocks noChangeAspect="1"/>
          </p:cNvPicPr>
          <p:nvPr/>
        </p:nvPicPr>
        <p:blipFill>
          <a:blip r:embed="rId17"/>
          <a:stretch>
            <a:fillRect/>
          </a:stretch>
        </p:blipFill>
        <p:spPr>
          <a:xfrm>
            <a:off x="8266784"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development according to segments</a:t>
            </a:r>
          </a:p>
        </p:txBody>
      </p:sp>
      <p:pic>
        <p:nvPicPr>
          <p:cNvPr id="30" name="Grafik 29"/>
          <p:cNvPicPr>
            <a:picLocks/>
          </p:cNvPicPr>
          <p:nvPr/>
        </p:nvPicPr>
        <p:blipFill>
          <a:blip r:embed="rId19">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20">
            <a:duotone>
              <a:schemeClr val="bg2">
                <a:shade val="45000"/>
                <a:satMod val="135000"/>
              </a:schemeClr>
              <a:prstClr val="white"/>
            </a:duotone>
          </a:blip>
          <a:stretch>
            <a:fillRect/>
          </a:stretch>
        </p:blipFill>
        <p:spPr>
          <a:xfrm>
            <a:off x="8834016" y="5701816"/>
            <a:ext cx="340197" cy="405178"/>
          </a:xfrm>
          <a:prstGeom prst="rect">
            <a:avLst/>
          </a:prstGeom>
        </p:spPr>
      </p:pic>
      <p:sp>
        <p:nvSpPr>
          <p:cNvPr id="40" name="Text Placeholder 12"/>
          <p:cNvSpPr txBox="1">
            <a:spLocks/>
          </p:cNvSpPr>
          <p:nvPr>
            <p:custDataLst>
              <p:tags r:id="rId3"/>
            </p:custDataLst>
          </p:nvPr>
        </p:nvSpPr>
        <p:spPr>
          <a:xfrm>
            <a:off x="2447922"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growth according to segments</a:t>
            </a:r>
          </a:p>
        </p:txBody>
      </p:sp>
      <p:pic>
        <p:nvPicPr>
          <p:cNvPr id="7" name="Grafik 6"/>
          <p:cNvPicPr>
            <a:picLocks noChangeAspect="1"/>
          </p:cNvPicPr>
          <p:nvPr>
            <p:custDataLst>
              <p:tags r:id="rId4"/>
            </p:custDataLst>
          </p:nvPr>
        </p:nvPicPr>
        <p:blipFill rotWithShape="1">
          <a:blip r:embed="rId21"/>
          <a:srcRect l="3439" t="11517" r="6527" b="19553"/>
          <a:stretch/>
        </p:blipFill>
        <p:spPr>
          <a:xfrm>
            <a:off x="2455816" y="1733005"/>
            <a:ext cx="3936275" cy="1680755"/>
          </a:xfrm>
          <a:prstGeom prst="rect">
            <a:avLst/>
          </a:prstGeom>
        </p:spPr>
      </p:pic>
      <p:grpSp>
        <p:nvGrpSpPr>
          <p:cNvPr id="25" name="Group 2"/>
          <p:cNvGrpSpPr/>
          <p:nvPr>
            <p:custDataLst>
              <p:tags r:id="rId5"/>
            </p:custDataLst>
          </p:nvPr>
        </p:nvGrpSpPr>
        <p:grpSpPr>
          <a:xfrm>
            <a:off x="2934790" y="1672500"/>
            <a:ext cx="2255520" cy="1427752"/>
            <a:chOff x="-755730" y="5561012"/>
            <a:chExt cx="2174657" cy="1624013"/>
          </a:xfrm>
        </p:grpSpPr>
        <p:sp>
          <p:nvSpPr>
            <p:cNvPr id="28"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2" name="Grafik 11"/>
          <p:cNvPicPr>
            <a:picLocks noChangeAspect="1"/>
          </p:cNvPicPr>
          <p:nvPr>
            <p:custDataLst>
              <p:tags r:id="rId6"/>
            </p:custDataLst>
          </p:nvPr>
        </p:nvPicPr>
        <p:blipFill rotWithShape="1">
          <a:blip r:embed="rId22"/>
          <a:srcRect l="10521" t="4235" r="13606" b="2748"/>
          <a:stretch/>
        </p:blipFill>
        <p:spPr>
          <a:xfrm>
            <a:off x="2447108" y="3962400"/>
            <a:ext cx="4093029" cy="2063931"/>
          </a:xfrm>
          <a:prstGeom prst="rect">
            <a:avLst/>
          </a:prstGeom>
        </p:spPr>
      </p:pic>
      <p:pic>
        <p:nvPicPr>
          <p:cNvPr id="8" name="Grafik 7"/>
          <p:cNvPicPr>
            <a:picLocks noChangeAspect="1"/>
          </p:cNvPicPr>
          <p:nvPr>
            <p:custDataLst>
              <p:tags r:id="rId7"/>
            </p:custDataLst>
          </p:nvPr>
        </p:nvPicPr>
        <p:blipFill>
          <a:blip r:embed="rId23"/>
          <a:stretch>
            <a:fillRect/>
          </a:stretch>
        </p:blipFill>
        <p:spPr>
          <a:xfrm>
            <a:off x="-2665258" y="1422400"/>
            <a:ext cx="2024047" cy="2225233"/>
          </a:xfrm>
          <a:prstGeom prst="rect">
            <a:avLst/>
          </a:prstGeom>
        </p:spPr>
      </p:pic>
      <p:pic>
        <p:nvPicPr>
          <p:cNvPr id="11" name="Grafik 10"/>
          <p:cNvPicPr>
            <a:picLocks noChangeAspect="1"/>
          </p:cNvPicPr>
          <p:nvPr>
            <p:custDataLst>
              <p:tags r:id="rId8"/>
            </p:custDataLst>
          </p:nvPr>
        </p:nvPicPr>
        <p:blipFill>
          <a:blip r:embed="rId24"/>
          <a:stretch>
            <a:fillRect/>
          </a:stretch>
        </p:blipFill>
        <p:spPr>
          <a:xfrm>
            <a:off x="-2696181" y="3817257"/>
            <a:ext cx="2024047" cy="2225233"/>
          </a:xfrm>
          <a:prstGeom prst="rect">
            <a:avLst/>
          </a:prstGeom>
        </p:spPr>
      </p:pic>
    </p:spTree>
    <p:extLst>
      <p:ext uri="{BB962C8B-B14F-4D97-AF65-F5344CB8AC3E}">
        <p14:creationId xmlns:p14="http://schemas.microsoft.com/office/powerpoint/2010/main" val="1585815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primary contribution to the gross profit of the XXX AG is provided by segments A and C in the entire period of the analysis.</a:t>
            </a:r>
          </a:p>
          <a:p>
            <a:r>
              <a:rPr lang="en-US" dirty="0" smtClean="0"/>
              <a:t>As a result of the expected increase in sales and the associated scale effects, at the end of the planning horizon, Segment B will also provide a significant contribution to the XXX AG gross profit </a:t>
            </a:r>
          </a:p>
          <a:p>
            <a:r>
              <a:rPr lang="en-US" dirty="0" smtClean="0"/>
              <a:t>The expected increase in the margin at the group level follows plausibly from the planned shifts of the product mix.</a:t>
            </a:r>
            <a:endParaRPr lang="en-US" dirty="0"/>
          </a:p>
        </p:txBody>
      </p:sp>
      <p:sp>
        <p:nvSpPr>
          <p:cNvPr id="5" name="Textplatzhalter 4"/>
          <p:cNvSpPr>
            <a:spLocks noGrp="1"/>
          </p:cNvSpPr>
          <p:nvPr>
            <p:ph type="body" sz="quarter" idx="12"/>
          </p:nvPr>
        </p:nvSpPr>
        <p:spPr>
          <a:xfrm>
            <a:off x="6537324" y="1422400"/>
            <a:ext cx="2893365" cy="4604400"/>
          </a:xfrm>
        </p:spPr>
        <p:txBody>
          <a:bodyPr/>
          <a:lstStyle/>
          <a:p>
            <a:r>
              <a:rPr lang="en-US" dirty="0" smtClean="0"/>
              <a:t>Gross profit and gross profit margin</a:t>
            </a:r>
          </a:p>
          <a:p>
            <a:pPr lvl="2"/>
            <a:r>
              <a:rPr lang="en-US" dirty="0" smtClean="0"/>
              <a:t>Segments A and C provide the major contribution to the XXX AG gross profit. While this is attributable to high sales for Segment A, for Segment C, in which the XXX AG service business is bundled, the high gross profit margin is the cause.</a:t>
            </a:r>
          </a:p>
          <a:p>
            <a:pPr lvl="2"/>
            <a:r>
              <a:rPr lang="en-US" dirty="0" smtClean="0"/>
              <a:t>A, for the most part, stable gross profit margin is expected for Segment A in the planning period. Expected cost increases in raw material should be passed on completely to the customers.</a:t>
            </a:r>
          </a:p>
          <a:p>
            <a:pPr lvl="2"/>
            <a:r>
              <a:rPr lang="en-US" dirty="0" smtClean="0"/>
              <a:t>An increase of the gross profit margin is expected in the planning period for Segment C. A reduction of the manufacturing costs will be achieved by an optimization of the production processes in Plant X.</a:t>
            </a:r>
          </a:p>
          <a:p>
            <a:pPr lvl="2"/>
            <a:r>
              <a:rPr lang="en-US" dirty="0" smtClean="0"/>
              <a:t>Along with a significant increase in sales, a significant increase of the gross profit margin is expected for Segment B. The reason for this is major savings in purchasing as a result of the increased procurement volumes.</a:t>
            </a:r>
          </a:p>
          <a:p>
            <a:pPr lvl="2"/>
            <a:r>
              <a:rPr lang="en-US" dirty="0" smtClean="0"/>
              <a:t>Segment D is of minor importance for the development of the gross profit.</a:t>
            </a:r>
            <a:endParaRPr lang="en-US" dirty="0"/>
          </a:p>
        </p:txBody>
      </p:sp>
      <p:sp>
        <p:nvSpPr>
          <p:cNvPr id="4" name="Titel 3"/>
          <p:cNvSpPr>
            <a:spLocks noGrp="1"/>
          </p:cNvSpPr>
          <p:nvPr>
            <p:ph type="title"/>
          </p:nvPr>
        </p:nvSpPr>
        <p:spPr/>
        <p:txBody>
          <a:bodyPr/>
          <a:lstStyle/>
          <a:p>
            <a:r>
              <a:rPr lang="en-US" dirty="0"/>
              <a:t>2. Which products/product groups/regions/segments have the greatest importance for sales/gross profit over time? </a:t>
            </a:r>
            <a:r>
              <a:rPr lang="en-US" dirty="0" smtClean="0"/>
              <a:t>(2/2</a:t>
            </a:r>
            <a:r>
              <a:rPr lang="en-US" dirty="0"/>
              <a:t>)</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3915559918"/>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4"/>
          <a:stretch>
            <a:fillRect/>
          </a:stretch>
        </p:blipFill>
        <p:spPr>
          <a:xfrm>
            <a:off x="7415936" y="5701816"/>
            <a:ext cx="340197" cy="405178"/>
          </a:xfrm>
          <a:prstGeom prst="rect">
            <a:avLst/>
          </a:prstGeom>
        </p:spPr>
      </p:pic>
      <p:pic>
        <p:nvPicPr>
          <p:cNvPr id="21" name="Grafik 20"/>
          <p:cNvPicPr>
            <a:picLocks noChangeAspect="1"/>
          </p:cNvPicPr>
          <p:nvPr/>
        </p:nvPicPr>
        <p:blipFill>
          <a:blip r:embed="rId15">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6"/>
          <a:stretch>
            <a:fillRect/>
          </a:stretch>
        </p:blipFill>
        <p:spPr>
          <a:xfrm>
            <a:off x="7983168" y="5701816"/>
            <a:ext cx="340197" cy="405178"/>
          </a:xfrm>
          <a:prstGeom prst="rect">
            <a:avLst/>
          </a:prstGeom>
        </p:spPr>
      </p:pic>
      <p:pic>
        <p:nvPicPr>
          <p:cNvPr id="23" name="Grafik 22"/>
          <p:cNvPicPr>
            <a:picLocks noChangeAspect="1"/>
          </p:cNvPicPr>
          <p:nvPr/>
        </p:nvPicPr>
        <p:blipFill>
          <a:blip r:embed="rId17"/>
          <a:stretch>
            <a:fillRect/>
          </a:stretch>
        </p:blipFill>
        <p:spPr>
          <a:xfrm>
            <a:off x="8266784"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the gross profit according to segments</a:t>
            </a:r>
          </a:p>
        </p:txBody>
      </p:sp>
      <p:pic>
        <p:nvPicPr>
          <p:cNvPr id="30" name="Grafik 29"/>
          <p:cNvPicPr>
            <a:picLocks/>
          </p:cNvPicPr>
          <p:nvPr/>
        </p:nvPicPr>
        <p:blipFill>
          <a:blip r:embed="rId19">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20">
            <a:duotone>
              <a:schemeClr val="bg2">
                <a:shade val="45000"/>
                <a:satMod val="135000"/>
              </a:schemeClr>
              <a:prstClr val="white"/>
            </a:duotone>
          </a:blip>
          <a:stretch>
            <a:fillRect/>
          </a:stretch>
        </p:blipFill>
        <p:spPr>
          <a:xfrm>
            <a:off x="8834016" y="5701816"/>
            <a:ext cx="340197" cy="405178"/>
          </a:xfrm>
          <a:prstGeom prst="rect">
            <a:avLst/>
          </a:prstGeom>
        </p:spPr>
      </p:pic>
      <p:sp>
        <p:nvSpPr>
          <p:cNvPr id="40" name="Text Placeholder 12"/>
          <p:cNvSpPr txBox="1">
            <a:spLocks/>
          </p:cNvSpPr>
          <p:nvPr>
            <p:custDataLst>
              <p:tags r:id="rId3"/>
            </p:custDataLst>
          </p:nvPr>
        </p:nvSpPr>
        <p:spPr>
          <a:xfrm>
            <a:off x="2447922"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Sales/Gross profit margin according to segments</a:t>
            </a:r>
          </a:p>
        </p:txBody>
      </p:sp>
      <p:grpSp>
        <p:nvGrpSpPr>
          <p:cNvPr id="25" name="Group 2"/>
          <p:cNvGrpSpPr/>
          <p:nvPr>
            <p:custDataLst>
              <p:tags r:id="rId4"/>
            </p:custDataLst>
          </p:nvPr>
        </p:nvGrpSpPr>
        <p:grpSpPr>
          <a:xfrm>
            <a:off x="2943499" y="1707336"/>
            <a:ext cx="2255520" cy="1427752"/>
            <a:chOff x="-755730" y="5561012"/>
            <a:chExt cx="2174657" cy="1624013"/>
          </a:xfrm>
        </p:grpSpPr>
        <p:sp>
          <p:nvSpPr>
            <p:cNvPr id="28"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2" name="Grafik 1"/>
          <p:cNvPicPr>
            <a:picLocks noChangeAspect="1"/>
          </p:cNvPicPr>
          <p:nvPr>
            <p:custDataLst>
              <p:tags r:id="rId5"/>
            </p:custDataLst>
          </p:nvPr>
        </p:nvPicPr>
        <p:blipFill rotWithShape="1">
          <a:blip r:embed="rId21"/>
          <a:srcRect l="2620" t="11269" r="4924" b="21006"/>
          <a:stretch/>
        </p:blipFill>
        <p:spPr>
          <a:xfrm>
            <a:off x="2429691" y="1715589"/>
            <a:ext cx="4040778" cy="1750422"/>
          </a:xfrm>
          <a:prstGeom prst="rect">
            <a:avLst/>
          </a:prstGeom>
        </p:spPr>
      </p:pic>
      <p:pic>
        <p:nvPicPr>
          <p:cNvPr id="8" name="Grafik 7"/>
          <p:cNvPicPr>
            <a:picLocks noChangeAspect="1"/>
          </p:cNvPicPr>
          <p:nvPr>
            <p:custDataLst>
              <p:tags r:id="rId6"/>
            </p:custDataLst>
          </p:nvPr>
        </p:nvPicPr>
        <p:blipFill>
          <a:blip r:embed="rId22"/>
          <a:stretch>
            <a:fillRect/>
          </a:stretch>
        </p:blipFill>
        <p:spPr>
          <a:xfrm>
            <a:off x="-2652687" y="1422400"/>
            <a:ext cx="2024047" cy="2225233"/>
          </a:xfrm>
          <a:prstGeom prst="rect">
            <a:avLst/>
          </a:prstGeom>
        </p:spPr>
      </p:pic>
      <p:pic>
        <p:nvPicPr>
          <p:cNvPr id="15" name="Grafik 14"/>
          <p:cNvPicPr>
            <a:picLocks noChangeAspect="1"/>
          </p:cNvPicPr>
          <p:nvPr>
            <p:custDataLst>
              <p:tags r:id="rId7"/>
            </p:custDataLst>
          </p:nvPr>
        </p:nvPicPr>
        <p:blipFill>
          <a:blip r:embed="rId23"/>
          <a:stretch>
            <a:fillRect/>
          </a:stretch>
        </p:blipFill>
        <p:spPr>
          <a:xfrm>
            <a:off x="-2629137" y="3789778"/>
            <a:ext cx="1975275" cy="2219136"/>
          </a:xfrm>
          <a:prstGeom prst="rect">
            <a:avLst/>
          </a:prstGeom>
        </p:spPr>
      </p:pic>
      <p:pic>
        <p:nvPicPr>
          <p:cNvPr id="18" name="Grafik 17"/>
          <p:cNvPicPr>
            <a:picLocks noChangeAspect="1"/>
          </p:cNvPicPr>
          <p:nvPr>
            <p:custDataLst>
              <p:tags r:id="rId8"/>
            </p:custDataLst>
          </p:nvPr>
        </p:nvPicPr>
        <p:blipFill>
          <a:blip r:embed="rId24"/>
          <a:stretch>
            <a:fillRect/>
          </a:stretch>
        </p:blipFill>
        <p:spPr>
          <a:xfrm>
            <a:off x="2306523" y="3789778"/>
            <a:ext cx="3905721" cy="2657761"/>
          </a:xfrm>
          <a:prstGeom prst="rect">
            <a:avLst/>
          </a:prstGeom>
        </p:spPr>
      </p:pic>
    </p:spTree>
    <p:extLst>
      <p:ext uri="{BB962C8B-B14F-4D97-AF65-F5344CB8AC3E}">
        <p14:creationId xmlns:p14="http://schemas.microsoft.com/office/powerpoint/2010/main" val="882615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primary contribution to the gross profit of the XXX AG is provided by segments A and C in the entire period of the analysis.</a:t>
            </a:r>
          </a:p>
          <a:p>
            <a:r>
              <a:rPr lang="en-US" dirty="0" smtClean="0"/>
              <a:t>As a result of the expected increase in sales and the associated scale effects, at the end of the planning horizon, Segment B will also provide a significant contribution to the XXX AG gross profit </a:t>
            </a:r>
          </a:p>
          <a:p>
            <a:r>
              <a:rPr lang="en-US" dirty="0" smtClean="0"/>
              <a:t>The expected increase in the margin at the group level follows plausibly from the planned shifts of the product mix.</a:t>
            </a:r>
            <a:endParaRPr lang="en-US" dirty="0"/>
          </a:p>
        </p:txBody>
      </p:sp>
      <p:sp>
        <p:nvSpPr>
          <p:cNvPr id="5" name="Textplatzhalter 4"/>
          <p:cNvSpPr>
            <a:spLocks noGrp="1"/>
          </p:cNvSpPr>
          <p:nvPr>
            <p:ph type="body" sz="quarter" idx="12"/>
          </p:nvPr>
        </p:nvSpPr>
        <p:spPr>
          <a:xfrm>
            <a:off x="6537324" y="1422400"/>
            <a:ext cx="2893365" cy="4604400"/>
          </a:xfrm>
        </p:spPr>
        <p:txBody>
          <a:bodyPr/>
          <a:lstStyle/>
          <a:p>
            <a:r>
              <a:rPr lang="en-US" dirty="0" smtClean="0"/>
              <a:t>Gross profit and gross profit margin</a:t>
            </a:r>
          </a:p>
          <a:p>
            <a:pPr lvl="2"/>
            <a:r>
              <a:rPr lang="en-US" dirty="0" smtClean="0"/>
              <a:t>Segments A and C provide the major contribution to the XXX AG gross profit. While this is attributable to high sales for Segment A, for Segment C, in which the XXX AG service business is bundled, the high gross profit margin is the cause.</a:t>
            </a:r>
          </a:p>
          <a:p>
            <a:pPr lvl="2"/>
            <a:r>
              <a:rPr lang="en-US" dirty="0" smtClean="0"/>
              <a:t>A, for the most part, stable gross profit margin is expected for Segment A in the planning period. Expected cost increases in raw material should be passed on completely to the customers.</a:t>
            </a:r>
          </a:p>
          <a:p>
            <a:pPr lvl="2"/>
            <a:r>
              <a:rPr lang="en-US" dirty="0" smtClean="0"/>
              <a:t>An increase of the gross profit margin is expected in the planning period for Segment C. A reduction of the manufacturing costs will be achieved by an optimization of the production processes in Plant X.</a:t>
            </a:r>
          </a:p>
          <a:p>
            <a:pPr lvl="2"/>
            <a:r>
              <a:rPr lang="en-US" dirty="0" smtClean="0"/>
              <a:t>Along with a significant increase in sales, a significant increase of the gross profit margin is expected for Segment B. The reason for this is major savings in purchasing as a result of the increased procurement volumes.</a:t>
            </a:r>
          </a:p>
          <a:p>
            <a:pPr lvl="2"/>
            <a:r>
              <a:rPr lang="en-US" dirty="0" smtClean="0"/>
              <a:t>Segment D is of minor importance for the development of the gross profit.</a:t>
            </a:r>
            <a:endParaRPr lang="en-US" dirty="0"/>
          </a:p>
        </p:txBody>
      </p:sp>
      <p:sp>
        <p:nvSpPr>
          <p:cNvPr id="4" name="Titel 3"/>
          <p:cNvSpPr>
            <a:spLocks noGrp="1"/>
          </p:cNvSpPr>
          <p:nvPr>
            <p:ph type="title"/>
          </p:nvPr>
        </p:nvSpPr>
        <p:spPr/>
        <p:txBody>
          <a:bodyPr/>
          <a:lstStyle/>
          <a:p>
            <a:r>
              <a:rPr lang="en-US" dirty="0"/>
              <a:t>2. Which products/product groups/regions/segments have the greatest importance for sales/gross profit over time? </a:t>
            </a:r>
            <a:r>
              <a:rPr lang="en-US" dirty="0" smtClean="0"/>
              <a:t>(1/3) (Alternative)</a:t>
            </a:r>
            <a:endParaRPr lang="en-US" dirty="0"/>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636498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4"/>
          <a:stretch>
            <a:fillRect/>
          </a:stretch>
        </p:blipFill>
        <p:spPr>
          <a:xfrm>
            <a:off x="7415936" y="5701816"/>
            <a:ext cx="340197" cy="405178"/>
          </a:xfrm>
          <a:prstGeom prst="rect">
            <a:avLst/>
          </a:prstGeom>
        </p:spPr>
      </p:pic>
      <p:pic>
        <p:nvPicPr>
          <p:cNvPr id="21" name="Grafik 20"/>
          <p:cNvPicPr>
            <a:picLocks noChangeAspect="1"/>
          </p:cNvPicPr>
          <p:nvPr/>
        </p:nvPicPr>
        <p:blipFill>
          <a:blip r:embed="rId15">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6"/>
          <a:stretch>
            <a:fillRect/>
          </a:stretch>
        </p:blipFill>
        <p:spPr>
          <a:xfrm>
            <a:off x="7983168" y="5701816"/>
            <a:ext cx="340197" cy="405178"/>
          </a:xfrm>
          <a:prstGeom prst="rect">
            <a:avLst/>
          </a:prstGeom>
        </p:spPr>
      </p:pic>
      <p:pic>
        <p:nvPicPr>
          <p:cNvPr id="23" name="Grafik 22"/>
          <p:cNvPicPr>
            <a:picLocks noChangeAspect="1"/>
          </p:cNvPicPr>
          <p:nvPr/>
        </p:nvPicPr>
        <p:blipFill>
          <a:blip r:embed="rId17"/>
          <a:stretch>
            <a:fillRect/>
          </a:stretch>
        </p:blipFill>
        <p:spPr>
          <a:xfrm>
            <a:off x="8266784"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Gross profit and gross profit margin</a:t>
            </a:r>
          </a:p>
        </p:txBody>
      </p:sp>
      <p:pic>
        <p:nvPicPr>
          <p:cNvPr id="30" name="Grafik 29"/>
          <p:cNvPicPr>
            <a:picLocks/>
          </p:cNvPicPr>
          <p:nvPr/>
        </p:nvPicPr>
        <p:blipFill>
          <a:blip r:embed="rId19">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20">
            <a:duotone>
              <a:schemeClr val="bg2">
                <a:shade val="45000"/>
                <a:satMod val="135000"/>
              </a:schemeClr>
              <a:prstClr val="white"/>
            </a:duotone>
          </a:blip>
          <a:stretch>
            <a:fillRect/>
          </a:stretch>
        </p:blipFill>
        <p:spPr>
          <a:xfrm>
            <a:off x="8834016" y="5701816"/>
            <a:ext cx="340197" cy="405178"/>
          </a:xfrm>
          <a:prstGeom prst="rect">
            <a:avLst/>
          </a:prstGeom>
        </p:spPr>
      </p:pic>
      <p:sp>
        <p:nvSpPr>
          <p:cNvPr id="40" name="Text Placeholder 12"/>
          <p:cNvSpPr txBox="1">
            <a:spLocks/>
          </p:cNvSpPr>
          <p:nvPr>
            <p:custDataLst>
              <p:tags r:id="rId3"/>
            </p:custDataLst>
          </p:nvPr>
        </p:nvSpPr>
        <p:spPr>
          <a:xfrm>
            <a:off x="2447922" y="3817257"/>
            <a:ext cx="3896130"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CAGR Sales/ø Gross profit margin (3 </a:t>
            </a:r>
            <a:r>
              <a:rPr lang="en-US" sz="900" kern="0" dirty="0" smtClean="0">
                <a:latin typeface="Arial" panose="020B0604020202020204" pitchFamily="34" charset="0"/>
                <a:cs typeface="Arial" panose="020B0604020202020204" pitchFamily="34" charset="0"/>
              </a:rPr>
              <a:t>years) according </a:t>
            </a:r>
            <a:r>
              <a:rPr lang="en-US" sz="900" kern="0" dirty="0">
                <a:latin typeface="Arial" panose="020B0604020202020204" pitchFamily="34" charset="0"/>
                <a:cs typeface="Arial" panose="020B0604020202020204" pitchFamily="34" charset="0"/>
              </a:rPr>
              <a:t>to segments</a:t>
            </a:r>
          </a:p>
        </p:txBody>
      </p:sp>
      <p:grpSp>
        <p:nvGrpSpPr>
          <p:cNvPr id="25" name="Group 2"/>
          <p:cNvGrpSpPr/>
          <p:nvPr>
            <p:custDataLst>
              <p:tags r:id="rId4"/>
            </p:custDataLst>
          </p:nvPr>
        </p:nvGrpSpPr>
        <p:grpSpPr>
          <a:xfrm>
            <a:off x="2943499" y="1707336"/>
            <a:ext cx="2168432" cy="1201327"/>
            <a:chOff x="-755730" y="5561012"/>
            <a:chExt cx="2174657" cy="1624013"/>
          </a:xfrm>
        </p:grpSpPr>
        <p:sp>
          <p:nvSpPr>
            <p:cNvPr id="28"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6" name="Grafik 15"/>
          <p:cNvPicPr>
            <a:picLocks noChangeAspect="1"/>
          </p:cNvPicPr>
          <p:nvPr>
            <p:custDataLst>
              <p:tags r:id="rId5"/>
            </p:custDataLst>
          </p:nvPr>
        </p:nvPicPr>
        <p:blipFill rotWithShape="1">
          <a:blip r:embed="rId21"/>
          <a:srcRect t="4315" b="17271"/>
          <a:stretch/>
        </p:blipFill>
        <p:spPr>
          <a:xfrm>
            <a:off x="2534336" y="3979817"/>
            <a:ext cx="3809716" cy="2029097"/>
          </a:xfrm>
          <a:prstGeom prst="rect">
            <a:avLst/>
          </a:prstGeom>
        </p:spPr>
      </p:pic>
      <p:sp>
        <p:nvSpPr>
          <p:cNvPr id="27" name="Textfeld 26"/>
          <p:cNvSpPr txBox="1"/>
          <p:nvPr/>
        </p:nvSpPr>
        <p:spPr>
          <a:xfrm rot="16200000">
            <a:off x="1828956" y="4597200"/>
            <a:ext cx="1604099" cy="369332"/>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a:r>
              <a:rPr lang="en-US" sz="800" b="1" dirty="0" smtClean="0">
                <a:latin typeface="Arial" pitchFamily="34" charset="0"/>
                <a:cs typeface="Arial" pitchFamily="34" charset="0"/>
              </a:rPr>
              <a:t>Alternative presentation:</a:t>
            </a:r>
          </a:p>
          <a:p>
            <a:pPr algn="ctr"/>
            <a:r>
              <a:rPr lang="en-US" sz="800" b="1" dirty="0" smtClean="0">
                <a:latin typeface="Arial" pitchFamily="34" charset="0"/>
                <a:cs typeface="Arial" pitchFamily="34" charset="0"/>
              </a:rPr>
              <a:t>Average sales growth </a:t>
            </a:r>
            <a:br>
              <a:rPr lang="en-US" sz="800" b="1" dirty="0" smtClean="0">
                <a:latin typeface="Arial" pitchFamily="34" charset="0"/>
                <a:cs typeface="Arial" pitchFamily="34" charset="0"/>
              </a:rPr>
            </a:br>
            <a:r>
              <a:rPr lang="en-US" sz="800" b="1" dirty="0" smtClean="0">
                <a:latin typeface="Arial" pitchFamily="34" charset="0"/>
                <a:cs typeface="Arial" pitchFamily="34" charset="0"/>
              </a:rPr>
              <a:t>instead of sales</a:t>
            </a:r>
            <a:endParaRPr lang="en-US" sz="800" b="1" strike="sngStrike" dirty="0" smtClean="0">
              <a:solidFill>
                <a:srgbClr val="FF0000"/>
              </a:solidFill>
              <a:latin typeface="Arial" pitchFamily="34" charset="0"/>
              <a:cs typeface="Arial" pitchFamily="34" charset="0"/>
            </a:endParaRPr>
          </a:p>
        </p:txBody>
      </p:sp>
      <p:sp>
        <p:nvSpPr>
          <p:cNvPr id="32" name="Textfeld 31"/>
          <p:cNvSpPr txBox="1"/>
          <p:nvPr/>
        </p:nvSpPr>
        <p:spPr>
          <a:xfrm>
            <a:off x="2446338" y="3274662"/>
            <a:ext cx="3897714" cy="492443"/>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a:r>
              <a:rPr lang="en-US" sz="800" b="1" dirty="0" smtClean="0">
                <a:latin typeface="Arial" pitchFamily="34" charset="0"/>
                <a:cs typeface="Arial" pitchFamily="34" charset="0"/>
              </a:rPr>
              <a:t>Alternative presentation:</a:t>
            </a:r>
          </a:p>
          <a:p>
            <a:pPr algn="ctr"/>
            <a:r>
              <a:rPr lang="en-US" sz="800" b="1" dirty="0" smtClean="0">
                <a:latin typeface="Arial" pitchFamily="34" charset="0"/>
                <a:cs typeface="Arial" pitchFamily="34" charset="0"/>
              </a:rPr>
              <a:t>Gross profit and margin over time</a:t>
            </a:r>
          </a:p>
          <a:p>
            <a:pPr algn="ctr"/>
            <a:r>
              <a:rPr lang="en-US" sz="800" b="1" dirty="0" smtClean="0">
                <a:latin typeface="Arial" pitchFamily="34" charset="0"/>
                <a:cs typeface="Arial" pitchFamily="34" charset="0"/>
              </a:rPr>
              <a:t>For purposes of readability the graph can be used if necessary for supplementing figures.</a:t>
            </a:r>
          </a:p>
        </p:txBody>
      </p:sp>
      <p:pic>
        <p:nvPicPr>
          <p:cNvPr id="7" name="Grafik 6"/>
          <p:cNvPicPr>
            <a:picLocks noChangeAspect="1"/>
          </p:cNvPicPr>
          <p:nvPr>
            <p:custDataLst>
              <p:tags r:id="rId6"/>
            </p:custDataLst>
          </p:nvPr>
        </p:nvPicPr>
        <p:blipFill rotWithShape="1">
          <a:blip r:embed="rId22"/>
          <a:srcRect l="1217" t="12105" r="20301" b="15271"/>
          <a:stretch/>
        </p:blipFill>
        <p:spPr>
          <a:xfrm>
            <a:off x="2447108" y="1750424"/>
            <a:ext cx="3587931" cy="1523999"/>
          </a:xfrm>
          <a:prstGeom prst="rect">
            <a:avLst/>
          </a:prstGeom>
        </p:spPr>
      </p:pic>
      <p:pic>
        <p:nvPicPr>
          <p:cNvPr id="8" name="Grafik 7"/>
          <p:cNvPicPr>
            <a:picLocks noChangeAspect="1"/>
          </p:cNvPicPr>
          <p:nvPr>
            <p:custDataLst>
              <p:tags r:id="rId7"/>
            </p:custDataLst>
          </p:nvPr>
        </p:nvPicPr>
        <p:blipFill>
          <a:blip r:embed="rId23"/>
          <a:stretch>
            <a:fillRect/>
          </a:stretch>
        </p:blipFill>
        <p:spPr>
          <a:xfrm>
            <a:off x="-2608272" y="3520883"/>
            <a:ext cx="2024047" cy="2225233"/>
          </a:xfrm>
          <a:prstGeom prst="rect">
            <a:avLst/>
          </a:prstGeom>
        </p:spPr>
      </p:pic>
      <p:pic>
        <p:nvPicPr>
          <p:cNvPr id="11" name="Grafik 10"/>
          <p:cNvPicPr>
            <a:picLocks noChangeAspect="1"/>
          </p:cNvPicPr>
          <p:nvPr>
            <p:custDataLst>
              <p:tags r:id="rId8"/>
            </p:custDataLst>
          </p:nvPr>
        </p:nvPicPr>
        <p:blipFill>
          <a:blip r:embed="rId24"/>
          <a:stretch>
            <a:fillRect/>
          </a:stretch>
        </p:blipFill>
        <p:spPr>
          <a:xfrm>
            <a:off x="-2608839" y="1177925"/>
            <a:ext cx="2024047" cy="2225233"/>
          </a:xfrm>
          <a:prstGeom prst="rect">
            <a:avLst/>
          </a:prstGeom>
        </p:spPr>
      </p:pic>
    </p:spTree>
    <p:extLst>
      <p:ext uri="{BB962C8B-B14F-4D97-AF65-F5344CB8AC3E}">
        <p14:creationId xmlns:p14="http://schemas.microsoft.com/office/powerpoint/2010/main" val="3661090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primary contribution to the gross profit of the XXX AG is provided by segments A and C in the entire period of the analysis.</a:t>
            </a:r>
          </a:p>
          <a:p>
            <a:r>
              <a:rPr lang="en-US" dirty="0" smtClean="0"/>
              <a:t>As a result of the expected increase in sales and the associated scale effects, at the end of the planning horizon, Segment B will also provide a significant contribution to the XXX AG gross profit </a:t>
            </a:r>
          </a:p>
          <a:p>
            <a:r>
              <a:rPr lang="en-US" dirty="0" smtClean="0"/>
              <a:t>The expected increase in the margin at the group level follows plausibly from the planned shifts of the product mix.</a:t>
            </a:r>
            <a:endParaRPr lang="en-US" dirty="0"/>
          </a:p>
        </p:txBody>
      </p:sp>
      <p:sp>
        <p:nvSpPr>
          <p:cNvPr id="5" name="Textplatzhalter 4"/>
          <p:cNvSpPr>
            <a:spLocks noGrp="1"/>
          </p:cNvSpPr>
          <p:nvPr>
            <p:ph type="body" sz="quarter" idx="12"/>
          </p:nvPr>
        </p:nvSpPr>
        <p:spPr>
          <a:xfrm>
            <a:off x="6537324" y="1422400"/>
            <a:ext cx="2893365" cy="4604400"/>
          </a:xfrm>
        </p:spPr>
        <p:txBody>
          <a:bodyPr/>
          <a:lstStyle/>
          <a:p>
            <a:r>
              <a:rPr lang="en-US" dirty="0" smtClean="0"/>
              <a:t>Gross profit and gross profit margin</a:t>
            </a:r>
          </a:p>
          <a:p>
            <a:pPr lvl="2"/>
            <a:r>
              <a:rPr lang="en-US" dirty="0" smtClean="0"/>
              <a:t>Segments A and C provide the major contribution to the XXX AG gross profit. While this is attributable to high sales for Segment A, for Segment C, in which the XXX AG service business is bundled, the high gross profit margin is the cause.</a:t>
            </a:r>
          </a:p>
          <a:p>
            <a:pPr lvl="2"/>
            <a:r>
              <a:rPr lang="en-US" dirty="0" smtClean="0"/>
              <a:t>A, for the most part, stable gross profit margin is expected for Segment A in the planning period. Expected cost increases in raw material should be passed on completely to the customers.</a:t>
            </a:r>
          </a:p>
          <a:p>
            <a:pPr lvl="2"/>
            <a:r>
              <a:rPr lang="en-US" dirty="0" smtClean="0"/>
              <a:t>An increase of the gross profit margin is expected in the planning period for Segment C. A reduction of the manufacturing costs will be achieved by an optimization of the production processes in Plant X.</a:t>
            </a:r>
          </a:p>
          <a:p>
            <a:pPr lvl="2"/>
            <a:r>
              <a:rPr lang="en-US" dirty="0" smtClean="0"/>
              <a:t>Along with a significant increase in sales, a significant increase of the gross profit margin is expected for Segment B. The reason for this is major savings in purchasing as a result of the increased procurement volumes.</a:t>
            </a:r>
          </a:p>
          <a:p>
            <a:pPr lvl="2"/>
            <a:r>
              <a:rPr lang="en-US" dirty="0" smtClean="0"/>
              <a:t>[... Segment D ….]</a:t>
            </a:r>
            <a:endParaRPr lang="en-US" dirty="0"/>
          </a:p>
        </p:txBody>
      </p:sp>
      <p:sp>
        <p:nvSpPr>
          <p:cNvPr id="4" name="Titel 3"/>
          <p:cNvSpPr>
            <a:spLocks noGrp="1"/>
          </p:cNvSpPr>
          <p:nvPr>
            <p:ph type="title"/>
          </p:nvPr>
        </p:nvSpPr>
        <p:spPr/>
        <p:txBody>
          <a:bodyPr/>
          <a:lstStyle/>
          <a:p>
            <a:r>
              <a:rPr lang="en-US" dirty="0"/>
              <a:t>2. Which products/product groups/regions/segments have the greatest importance for sales/gross profit over time? </a:t>
            </a:r>
            <a:r>
              <a:rPr lang="en-US" dirty="0" smtClean="0"/>
              <a:t>(2/3) (Alternative)</a:t>
            </a:r>
            <a:endParaRPr lang="en-US" dirty="0"/>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36687159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4"/>
          <a:stretch>
            <a:fillRect/>
          </a:stretch>
        </p:blipFill>
        <p:spPr>
          <a:xfrm>
            <a:off x="7415936" y="5701816"/>
            <a:ext cx="340197" cy="405178"/>
          </a:xfrm>
          <a:prstGeom prst="rect">
            <a:avLst/>
          </a:prstGeom>
        </p:spPr>
      </p:pic>
      <p:pic>
        <p:nvPicPr>
          <p:cNvPr id="21" name="Grafik 20"/>
          <p:cNvPicPr>
            <a:picLocks noChangeAspect="1"/>
          </p:cNvPicPr>
          <p:nvPr/>
        </p:nvPicPr>
        <p:blipFill>
          <a:blip r:embed="rId15">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6"/>
          <a:stretch>
            <a:fillRect/>
          </a:stretch>
        </p:blipFill>
        <p:spPr>
          <a:xfrm>
            <a:off x="7983168" y="5701816"/>
            <a:ext cx="340197" cy="405178"/>
          </a:xfrm>
          <a:prstGeom prst="rect">
            <a:avLst/>
          </a:prstGeom>
        </p:spPr>
      </p:pic>
      <p:pic>
        <p:nvPicPr>
          <p:cNvPr id="23" name="Grafik 22"/>
          <p:cNvPicPr>
            <a:picLocks noChangeAspect="1"/>
          </p:cNvPicPr>
          <p:nvPr/>
        </p:nvPicPr>
        <p:blipFill>
          <a:blip r:embed="rId17"/>
          <a:stretch>
            <a:fillRect/>
          </a:stretch>
        </p:blipFill>
        <p:spPr>
          <a:xfrm>
            <a:off x="8266784"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Composition of gross profit margin according to segments</a:t>
            </a:r>
          </a:p>
        </p:txBody>
      </p:sp>
      <p:pic>
        <p:nvPicPr>
          <p:cNvPr id="30" name="Grafik 29"/>
          <p:cNvPicPr>
            <a:picLocks/>
          </p:cNvPicPr>
          <p:nvPr/>
        </p:nvPicPr>
        <p:blipFill>
          <a:blip r:embed="rId19">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20">
            <a:duotone>
              <a:schemeClr val="bg2">
                <a:shade val="45000"/>
                <a:satMod val="135000"/>
              </a:schemeClr>
              <a:prstClr val="white"/>
            </a:duotone>
          </a:blip>
          <a:stretch>
            <a:fillRect/>
          </a:stretch>
        </p:blipFill>
        <p:spPr>
          <a:xfrm>
            <a:off x="8834016" y="5701816"/>
            <a:ext cx="340197" cy="405178"/>
          </a:xfrm>
          <a:prstGeom prst="rect">
            <a:avLst/>
          </a:prstGeom>
        </p:spPr>
      </p:pic>
      <p:sp>
        <p:nvSpPr>
          <p:cNvPr id="40" name="Text Placeholder 12"/>
          <p:cNvSpPr txBox="1">
            <a:spLocks/>
          </p:cNvSpPr>
          <p:nvPr>
            <p:custDataLst>
              <p:tags r:id="rId3"/>
            </p:custDataLst>
          </p:nvPr>
        </p:nvSpPr>
        <p:spPr>
          <a:xfrm>
            <a:off x="2447922" y="3817257"/>
            <a:ext cx="3896130"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Share of sales/Gross profit margin according to segments</a:t>
            </a:r>
          </a:p>
        </p:txBody>
      </p:sp>
      <p:grpSp>
        <p:nvGrpSpPr>
          <p:cNvPr id="25" name="Group 2"/>
          <p:cNvGrpSpPr/>
          <p:nvPr>
            <p:custDataLst>
              <p:tags r:id="rId4"/>
            </p:custDataLst>
          </p:nvPr>
        </p:nvGrpSpPr>
        <p:grpSpPr>
          <a:xfrm>
            <a:off x="3039292" y="1716044"/>
            <a:ext cx="2569028" cy="1340663"/>
            <a:chOff x="-755730" y="5561012"/>
            <a:chExt cx="2174657" cy="1624013"/>
          </a:xfrm>
        </p:grpSpPr>
        <p:sp>
          <p:nvSpPr>
            <p:cNvPr id="28"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Textfeld 26"/>
          <p:cNvSpPr txBox="1">
            <a:spLocks/>
          </p:cNvSpPr>
          <p:nvPr/>
        </p:nvSpPr>
        <p:spPr>
          <a:xfrm>
            <a:off x="2446338" y="5775167"/>
            <a:ext cx="3597411" cy="246221"/>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a:r>
              <a:rPr lang="en-US" sz="800" b="1" dirty="0" smtClean="0">
                <a:latin typeface="Arial" pitchFamily="34" charset="0"/>
                <a:cs typeface="Arial" pitchFamily="34" charset="0"/>
              </a:rPr>
              <a:t>Alternative presentation:</a:t>
            </a:r>
          </a:p>
          <a:p>
            <a:pPr algn="ctr"/>
            <a:r>
              <a:rPr lang="en-US" sz="800" b="1" dirty="0" smtClean="0">
                <a:latin typeface="Arial" pitchFamily="34" charset="0"/>
                <a:cs typeface="Arial" pitchFamily="34" charset="0"/>
              </a:rPr>
              <a:t>Share of sales of the individual segments and gross profit margin</a:t>
            </a:r>
            <a:endParaRPr lang="en-US" sz="800" b="1" dirty="0">
              <a:latin typeface="Arial" pitchFamily="34" charset="0"/>
              <a:cs typeface="Arial" pitchFamily="34" charset="0"/>
            </a:endParaRPr>
          </a:p>
        </p:txBody>
      </p:sp>
      <p:sp>
        <p:nvSpPr>
          <p:cNvPr id="32" name="Textfeld 31"/>
          <p:cNvSpPr txBox="1">
            <a:spLocks/>
          </p:cNvSpPr>
          <p:nvPr/>
        </p:nvSpPr>
        <p:spPr>
          <a:xfrm>
            <a:off x="2446338" y="3387874"/>
            <a:ext cx="3597411" cy="246221"/>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a:r>
              <a:rPr lang="en-US" sz="800" b="1" dirty="0" smtClean="0">
                <a:latin typeface="Arial" pitchFamily="34" charset="0"/>
                <a:cs typeface="Arial" pitchFamily="34" charset="0"/>
              </a:rPr>
              <a:t>Alternative presentation:</a:t>
            </a:r>
          </a:p>
          <a:p>
            <a:pPr algn="ctr"/>
            <a:r>
              <a:rPr lang="en-US" sz="800" b="1" dirty="0" smtClean="0">
                <a:latin typeface="Arial" pitchFamily="34" charset="0"/>
                <a:cs typeface="Arial" pitchFamily="34" charset="0"/>
              </a:rPr>
              <a:t>Composition of the gross profit margin instead of the gross profit (abs.)</a:t>
            </a:r>
            <a:endParaRPr lang="en-US" sz="800" b="1" dirty="0">
              <a:latin typeface="Arial" pitchFamily="34" charset="0"/>
              <a:cs typeface="Arial" pitchFamily="34" charset="0"/>
            </a:endParaRPr>
          </a:p>
        </p:txBody>
      </p:sp>
      <p:pic>
        <p:nvPicPr>
          <p:cNvPr id="2" name="Grafik 1"/>
          <p:cNvPicPr>
            <a:picLocks noChangeAspect="1"/>
          </p:cNvPicPr>
          <p:nvPr>
            <p:custDataLst>
              <p:tags r:id="rId5"/>
            </p:custDataLst>
          </p:nvPr>
        </p:nvPicPr>
        <p:blipFill rotWithShape="1">
          <a:blip r:embed="rId21"/>
          <a:srcRect l="-69" t="15708" r="28837" b="13189"/>
          <a:stretch/>
        </p:blipFill>
        <p:spPr>
          <a:xfrm>
            <a:off x="2333898" y="1793966"/>
            <a:ext cx="3527875" cy="1548408"/>
          </a:xfrm>
          <a:prstGeom prst="rect">
            <a:avLst/>
          </a:prstGeom>
        </p:spPr>
      </p:pic>
      <p:pic>
        <p:nvPicPr>
          <p:cNvPr id="18" name="Grafik 17"/>
          <p:cNvPicPr>
            <a:picLocks noChangeAspect="1"/>
          </p:cNvPicPr>
          <p:nvPr>
            <p:custDataLst>
              <p:tags r:id="rId6"/>
            </p:custDataLst>
          </p:nvPr>
        </p:nvPicPr>
        <p:blipFill>
          <a:blip r:embed="rId22"/>
          <a:stretch>
            <a:fillRect/>
          </a:stretch>
        </p:blipFill>
        <p:spPr>
          <a:xfrm>
            <a:off x="2261896" y="3551224"/>
            <a:ext cx="4198307" cy="2412406"/>
          </a:xfrm>
          <a:prstGeom prst="rect">
            <a:avLst/>
          </a:prstGeom>
        </p:spPr>
      </p:pic>
      <p:pic>
        <p:nvPicPr>
          <p:cNvPr id="8" name="Grafik 7"/>
          <p:cNvPicPr>
            <a:picLocks noChangeAspect="1"/>
          </p:cNvPicPr>
          <p:nvPr>
            <p:custDataLst>
              <p:tags r:id="rId7"/>
            </p:custDataLst>
          </p:nvPr>
        </p:nvPicPr>
        <p:blipFill>
          <a:blip r:embed="rId23"/>
          <a:stretch>
            <a:fillRect/>
          </a:stretch>
        </p:blipFill>
        <p:spPr>
          <a:xfrm>
            <a:off x="-2675691" y="1422400"/>
            <a:ext cx="2024047" cy="2225233"/>
          </a:xfrm>
          <a:prstGeom prst="rect">
            <a:avLst/>
          </a:prstGeom>
        </p:spPr>
      </p:pic>
      <p:pic>
        <p:nvPicPr>
          <p:cNvPr id="10" name="Grafik 9"/>
          <p:cNvPicPr>
            <a:picLocks noChangeAspect="1"/>
          </p:cNvPicPr>
          <p:nvPr>
            <p:custDataLst>
              <p:tags r:id="rId8"/>
            </p:custDataLst>
          </p:nvPr>
        </p:nvPicPr>
        <p:blipFill>
          <a:blip r:embed="rId24"/>
          <a:stretch>
            <a:fillRect/>
          </a:stretch>
        </p:blipFill>
        <p:spPr>
          <a:xfrm>
            <a:off x="-2675692" y="3738397"/>
            <a:ext cx="2024047" cy="2225233"/>
          </a:xfrm>
          <a:prstGeom prst="rect">
            <a:avLst/>
          </a:prstGeom>
        </p:spPr>
      </p:pic>
    </p:spTree>
    <p:extLst>
      <p:ext uri="{BB962C8B-B14F-4D97-AF65-F5344CB8AC3E}">
        <p14:creationId xmlns:p14="http://schemas.microsoft.com/office/powerpoint/2010/main" val="392594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primary contribution to the gross profits of the XXX AG over the entire analysis period was made by the Region X, Segment X,…</a:t>
            </a:r>
          </a:p>
          <a:p>
            <a:r>
              <a:rPr lang="en-US" dirty="0" smtClean="0"/>
              <a:t>An expansion of the business with Customer X is planned in the period of analysis. This will lead to an increased importance of the Region Germany, Product B and wholesale.</a:t>
            </a:r>
            <a:endParaRPr lang="en-US" dirty="0"/>
          </a:p>
        </p:txBody>
      </p:sp>
      <p:sp>
        <p:nvSpPr>
          <p:cNvPr id="5" name="Textplatzhalter 4"/>
          <p:cNvSpPr>
            <a:spLocks noGrp="1"/>
          </p:cNvSpPr>
          <p:nvPr>
            <p:ph type="body" sz="quarter" idx="12"/>
          </p:nvPr>
        </p:nvSpPr>
        <p:spPr>
          <a:xfrm>
            <a:off x="6022732" y="1422400"/>
            <a:ext cx="3407958" cy="4604400"/>
          </a:xfrm>
        </p:spPr>
        <p:txBody>
          <a:bodyPr/>
          <a:lstStyle/>
          <a:p>
            <a:r>
              <a:rPr lang="en-US" dirty="0" smtClean="0"/>
              <a:t>Distribution of sales</a:t>
            </a:r>
          </a:p>
          <a:p>
            <a:pPr lvl="2"/>
            <a:r>
              <a:rPr lang="en-US" dirty="0" smtClean="0"/>
              <a:t>XXX</a:t>
            </a:r>
            <a:endParaRPr lang="en-US" dirty="0"/>
          </a:p>
        </p:txBody>
      </p:sp>
      <p:sp>
        <p:nvSpPr>
          <p:cNvPr id="4" name="Titel 3"/>
          <p:cNvSpPr>
            <a:spLocks noGrp="1"/>
          </p:cNvSpPr>
          <p:nvPr>
            <p:ph type="title"/>
          </p:nvPr>
        </p:nvSpPr>
        <p:spPr/>
        <p:txBody>
          <a:bodyPr/>
          <a:lstStyle/>
          <a:p>
            <a:r>
              <a:rPr lang="en-US" dirty="0"/>
              <a:t>2. Which products/product groups/regions/segments have the greatest importance for sales/gross profit over time? </a:t>
            </a:r>
            <a:r>
              <a:rPr lang="en-US" dirty="0" smtClean="0"/>
              <a:t>(</a:t>
            </a:r>
            <a:r>
              <a:rPr lang="en-US" dirty="0"/>
              <a:t>3</a:t>
            </a:r>
            <a:r>
              <a:rPr lang="en-US" dirty="0" smtClean="0"/>
              <a:t>/3) (Alternative)</a:t>
            </a:r>
            <a:endParaRPr lang="en-US" dirty="0"/>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0686274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1"/>
          <a:stretch>
            <a:fillRect/>
          </a:stretch>
        </p:blipFill>
        <p:spPr>
          <a:xfrm>
            <a:off x="7415936" y="5701816"/>
            <a:ext cx="340197" cy="405178"/>
          </a:xfrm>
          <a:prstGeom prst="rect">
            <a:avLst/>
          </a:prstGeom>
        </p:spPr>
      </p:pic>
      <p:pic>
        <p:nvPicPr>
          <p:cNvPr id="21" name="Grafik 20"/>
          <p:cNvPicPr>
            <a:picLocks noChangeAspect="1"/>
          </p:cNvPicPr>
          <p:nvPr/>
        </p:nvPicPr>
        <p:blipFill>
          <a:blip r:embed="rId12">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3"/>
          <a:stretch>
            <a:fillRect/>
          </a:stretch>
        </p:blipFill>
        <p:spPr>
          <a:xfrm>
            <a:off x="7983168" y="5701816"/>
            <a:ext cx="340197" cy="405178"/>
          </a:xfrm>
          <a:prstGeom prst="rect">
            <a:avLst/>
          </a:prstGeom>
        </p:spPr>
      </p:pic>
      <p:pic>
        <p:nvPicPr>
          <p:cNvPr id="23" name="Grafik 22"/>
          <p:cNvPicPr>
            <a:picLocks noChangeAspect="1"/>
          </p:cNvPicPr>
          <p:nvPr/>
        </p:nvPicPr>
        <p:blipFill>
          <a:blip r:embed="rId14"/>
          <a:stretch>
            <a:fillRect/>
          </a:stretch>
        </p:blipFill>
        <p:spPr>
          <a:xfrm>
            <a:off x="8266784"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Distribution of sales 2012</a:t>
            </a:r>
          </a:p>
        </p:txBody>
      </p:sp>
      <p:pic>
        <p:nvPicPr>
          <p:cNvPr id="30" name="Grafik 29"/>
          <p:cNvPicPr>
            <a:picLocks/>
          </p:cNvPicPr>
          <p:nvPr/>
        </p:nvPicPr>
        <p:blipFill>
          <a:blip r:embed="rId16">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7">
            <a:duotone>
              <a:schemeClr val="bg2">
                <a:shade val="45000"/>
                <a:satMod val="135000"/>
              </a:schemeClr>
              <a:prstClr val="white"/>
            </a:duotone>
          </a:blip>
          <a:stretch>
            <a:fillRect/>
          </a:stretch>
        </p:blipFill>
        <p:spPr>
          <a:xfrm>
            <a:off x="8834016" y="5701816"/>
            <a:ext cx="340197" cy="405178"/>
          </a:xfrm>
          <a:prstGeom prst="rect">
            <a:avLst/>
          </a:prstGeom>
        </p:spPr>
      </p:pic>
      <p:sp>
        <p:nvSpPr>
          <p:cNvPr id="40" name="Text Placeholder 12"/>
          <p:cNvSpPr txBox="1">
            <a:spLocks/>
          </p:cNvSpPr>
          <p:nvPr>
            <p:custDataLst>
              <p:tags r:id="rId3"/>
            </p:custDataLst>
          </p:nvPr>
        </p:nvSpPr>
        <p:spPr>
          <a:xfrm>
            <a:off x="2447923"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Distribution of sales </a:t>
            </a:r>
            <a:r>
              <a:rPr lang="en-US" sz="900" kern="0" dirty="0" smtClean="0">
                <a:latin typeface="Arial" panose="020B0604020202020204" pitchFamily="34" charset="0"/>
                <a:cs typeface="Arial" panose="020B0604020202020204" pitchFamily="34" charset="0"/>
              </a:rPr>
              <a:t>2015</a:t>
            </a:r>
            <a:endParaRPr lang="en-US" sz="900" kern="0" dirty="0">
              <a:latin typeface="Arial" panose="020B0604020202020204" pitchFamily="34" charset="0"/>
              <a:cs typeface="Arial" panose="020B0604020202020204" pitchFamily="34" charset="0"/>
            </a:endParaRPr>
          </a:p>
        </p:txBody>
      </p:sp>
      <p:sp>
        <p:nvSpPr>
          <p:cNvPr id="27" name="Textfeld 26"/>
          <p:cNvSpPr txBox="1">
            <a:spLocks/>
          </p:cNvSpPr>
          <p:nvPr/>
        </p:nvSpPr>
        <p:spPr>
          <a:xfrm>
            <a:off x="2455131" y="3251775"/>
            <a:ext cx="3388321" cy="369332"/>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spAutoFit/>
          </a:bodyPr>
          <a:lstStyle/>
          <a:p>
            <a:pPr algn="ctr"/>
            <a:r>
              <a:rPr lang="en-US" sz="800" b="1" dirty="0" smtClean="0">
                <a:latin typeface="Arial" pitchFamily="34" charset="0"/>
                <a:cs typeface="Arial" pitchFamily="34" charset="0"/>
              </a:rPr>
              <a:t>Alternative presentation:</a:t>
            </a:r>
          </a:p>
          <a:p>
            <a:pPr algn="ctr"/>
            <a:r>
              <a:rPr lang="en-US" sz="800" b="1" dirty="0" smtClean="0">
                <a:latin typeface="Arial" pitchFamily="34" charset="0"/>
                <a:cs typeface="Arial" pitchFamily="34" charset="0"/>
              </a:rPr>
              <a:t>Distribution of sales according to region, product, segment, customer, network</a:t>
            </a:r>
            <a:endParaRPr lang="en-US" sz="800" b="1" dirty="0">
              <a:latin typeface="Arial" pitchFamily="34" charset="0"/>
              <a:cs typeface="Arial" pitchFamily="34" charset="0"/>
            </a:endParaRPr>
          </a:p>
        </p:txBody>
      </p:sp>
      <p:pic>
        <p:nvPicPr>
          <p:cNvPr id="7" name="Grafik 6"/>
          <p:cNvPicPr>
            <a:picLocks noChangeAspect="1"/>
          </p:cNvPicPr>
          <p:nvPr>
            <p:custDataLst>
              <p:tags r:id="rId4"/>
            </p:custDataLst>
          </p:nvPr>
        </p:nvPicPr>
        <p:blipFill rotWithShape="1">
          <a:blip r:embed="rId18"/>
          <a:srcRect l="957" t="8493" r="23393" b="32608"/>
          <a:stretch/>
        </p:blipFill>
        <p:spPr>
          <a:xfrm>
            <a:off x="2464526" y="1645920"/>
            <a:ext cx="3378926" cy="1550126"/>
          </a:xfrm>
          <a:prstGeom prst="rect">
            <a:avLst/>
          </a:prstGeom>
        </p:spPr>
      </p:pic>
      <p:pic>
        <p:nvPicPr>
          <p:cNvPr id="10" name="Grafik 9"/>
          <p:cNvPicPr>
            <a:picLocks noChangeAspect="1"/>
          </p:cNvPicPr>
          <p:nvPr>
            <p:custDataLst>
              <p:tags r:id="rId5"/>
            </p:custDataLst>
          </p:nvPr>
        </p:nvPicPr>
        <p:blipFill rotWithShape="1">
          <a:blip r:embed="rId19"/>
          <a:srcRect l="642" r="23161" b="26420"/>
          <a:stretch/>
        </p:blipFill>
        <p:spPr>
          <a:xfrm>
            <a:off x="2447109" y="3973456"/>
            <a:ext cx="3396342" cy="2044168"/>
          </a:xfrm>
          <a:prstGeom prst="rect">
            <a:avLst/>
          </a:prstGeom>
        </p:spPr>
      </p:pic>
      <p:pic>
        <p:nvPicPr>
          <p:cNvPr id="8" name="Grafik 7"/>
          <p:cNvPicPr>
            <a:picLocks noChangeAspect="1"/>
          </p:cNvPicPr>
          <p:nvPr>
            <p:custDataLst>
              <p:tags r:id="rId6"/>
            </p:custDataLst>
          </p:nvPr>
        </p:nvPicPr>
        <p:blipFill>
          <a:blip r:embed="rId20"/>
          <a:stretch>
            <a:fillRect/>
          </a:stretch>
        </p:blipFill>
        <p:spPr>
          <a:xfrm>
            <a:off x="-2723732" y="1175175"/>
            <a:ext cx="2024047" cy="2225233"/>
          </a:xfrm>
          <a:prstGeom prst="rect">
            <a:avLst/>
          </a:prstGeom>
        </p:spPr>
      </p:pic>
      <p:pic>
        <p:nvPicPr>
          <p:cNvPr id="12" name="Grafik 11"/>
          <p:cNvPicPr>
            <a:picLocks noChangeAspect="1"/>
          </p:cNvPicPr>
          <p:nvPr>
            <p:custDataLst>
              <p:tags r:id="rId7"/>
            </p:custDataLst>
          </p:nvPr>
        </p:nvPicPr>
        <p:blipFill>
          <a:blip r:embed="rId21"/>
          <a:stretch>
            <a:fillRect/>
          </a:stretch>
        </p:blipFill>
        <p:spPr>
          <a:xfrm>
            <a:off x="-2723733" y="3595717"/>
            <a:ext cx="2024047" cy="2225233"/>
          </a:xfrm>
          <a:prstGeom prst="rect">
            <a:avLst/>
          </a:prstGeom>
        </p:spPr>
      </p:pic>
    </p:spTree>
    <p:extLst>
      <p:ext uri="{BB962C8B-B14F-4D97-AF65-F5344CB8AC3E}">
        <p14:creationId xmlns:p14="http://schemas.microsoft.com/office/powerpoint/2010/main" val="399698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Primary driver for the sales increase of €</a:t>
            </a:r>
            <a:r>
              <a:rPr lang="en-US" noProof="0" dirty="0" err="1" smtClean="0"/>
              <a:t>xxx.x</a:t>
            </a:r>
            <a:r>
              <a:rPr lang="en-US" noProof="0" dirty="0" smtClean="0"/>
              <a:t> million in the planning period is the launch of Product B in 2013. This should lead to a cumulative increase in sales of €</a:t>
            </a:r>
            <a:r>
              <a:rPr lang="en-US" noProof="0" dirty="0" err="1" smtClean="0"/>
              <a:t>x.x</a:t>
            </a:r>
            <a:r>
              <a:rPr lang="en-US" noProof="0" dirty="0" smtClean="0"/>
              <a:t> million in the planning period and equals ca. X% of the entire expected increase in sales.</a:t>
            </a:r>
          </a:p>
          <a:p>
            <a:r>
              <a:rPr lang="en-US" noProof="0" dirty="0" smtClean="0"/>
              <a:t>As a result of the expected product launch, the sales growth will subsequently be above the overall market.</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Primary drivers of future sales development</a:t>
            </a:r>
          </a:p>
          <a:p>
            <a:pPr lvl="2"/>
            <a:r>
              <a:rPr lang="en-US" noProof="0" dirty="0" smtClean="0"/>
              <a:t>Following the approval of Product B, the XXX AG intends to launch this product worldwide. Product B improves…</a:t>
            </a:r>
          </a:p>
          <a:p>
            <a:pPr lvl="2"/>
            <a:r>
              <a:rPr lang="en-US" noProof="0" dirty="0" smtClean="0"/>
              <a:t>From the launch of Product B a cumulative sales increase of €</a:t>
            </a:r>
            <a:r>
              <a:rPr lang="en-US" noProof="0" dirty="0" err="1" smtClean="0"/>
              <a:t>xxx.x</a:t>
            </a:r>
            <a:r>
              <a:rPr lang="en-US" noProof="0" dirty="0" smtClean="0"/>
              <a:t> million is expected in the planning period. </a:t>
            </a:r>
          </a:p>
          <a:p>
            <a:pPr lvl="2"/>
            <a:r>
              <a:rPr lang="en-US" noProof="0" dirty="0" smtClean="0"/>
              <a:t>In addition, expected price increases in Segment C are a material driver for the sales increase. Here, the XXX AG expects, as a result of bottlenecks in supply, due to the withdrawal of Competitor YYY from the market and unchanged demand, to be able to realize price increases.</a:t>
            </a:r>
          </a:p>
          <a:p>
            <a:pPr lvl="2"/>
            <a:r>
              <a:rPr lang="en-US" noProof="0" dirty="0" smtClean="0"/>
              <a:t>Furthermore, the expansion of the XXX AG in Region Y with €</a:t>
            </a:r>
            <a:r>
              <a:rPr lang="en-US" noProof="0" dirty="0" err="1" smtClean="0"/>
              <a:t>xx.x</a:t>
            </a:r>
            <a:r>
              <a:rPr lang="en-US" noProof="0" dirty="0" smtClean="0"/>
              <a:t> million, is a material contribution to growth.</a:t>
            </a:r>
            <a:endParaRPr lang="en-US" noProof="0" dirty="0"/>
          </a:p>
        </p:txBody>
      </p:sp>
      <p:sp>
        <p:nvSpPr>
          <p:cNvPr id="4" name="Titel 3"/>
          <p:cNvSpPr>
            <a:spLocks noGrp="1"/>
          </p:cNvSpPr>
          <p:nvPr>
            <p:ph type="title"/>
          </p:nvPr>
        </p:nvSpPr>
        <p:spPr/>
        <p:txBody>
          <a:bodyPr/>
          <a:lstStyle/>
          <a:p>
            <a:r>
              <a:rPr lang="en-US" noProof="0" dirty="0"/>
              <a:t>3. What issues have a material impact on the planned development of sales and gross profit? (1/2)</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7132320"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415936" y="5701816"/>
            <a:ext cx="340197" cy="405178"/>
          </a:xfrm>
          <a:prstGeom prst="rect">
            <a:avLst/>
          </a:prstGeom>
        </p:spPr>
      </p:pic>
      <p:pic>
        <p:nvPicPr>
          <p:cNvPr id="21" name="Grafik 20"/>
          <p:cNvPicPr>
            <a:picLocks noChangeAspect="1"/>
          </p:cNvPicPr>
          <p:nvPr/>
        </p:nvPicPr>
        <p:blipFill>
          <a:blip r:embed="rId12">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3"/>
          <a:stretch>
            <a:fillRect/>
          </a:stretch>
        </p:blipFill>
        <p:spPr>
          <a:xfrm>
            <a:off x="7983168"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5"/>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drivers in the planning period</a:t>
            </a:r>
          </a:p>
        </p:txBody>
      </p:sp>
      <p:pic>
        <p:nvPicPr>
          <p:cNvPr id="30" name="Grafik 29"/>
          <p:cNvPicPr>
            <a:picLocks/>
          </p:cNvPicPr>
          <p:nvPr/>
        </p:nvPicPr>
        <p:blipFill>
          <a:blip r:embed="rId16">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7"/>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12" name="Grafik 11"/>
          <p:cNvPicPr>
            <a:picLocks noChangeAspect="1"/>
          </p:cNvPicPr>
          <p:nvPr>
            <p:custDataLst>
              <p:tags r:id="rId4"/>
            </p:custDataLst>
          </p:nvPr>
        </p:nvPicPr>
        <p:blipFill rotWithShape="1">
          <a:blip r:embed="rId18"/>
          <a:srcRect l="6752" t="6865" r="8731"/>
          <a:stretch/>
        </p:blipFill>
        <p:spPr>
          <a:xfrm>
            <a:off x="2447109" y="1750423"/>
            <a:ext cx="3396342" cy="2060865"/>
          </a:xfrm>
          <a:prstGeom prst="rect">
            <a:avLst/>
          </a:prstGeom>
        </p:spPr>
      </p:pic>
      <p:pic>
        <p:nvPicPr>
          <p:cNvPr id="14" name="Grafik 13"/>
          <p:cNvPicPr>
            <a:picLocks noChangeAspect="1"/>
          </p:cNvPicPr>
          <p:nvPr>
            <p:custDataLst>
              <p:tags r:id="rId5"/>
            </p:custDataLst>
          </p:nvPr>
        </p:nvPicPr>
        <p:blipFill>
          <a:blip r:embed="rId19"/>
          <a:stretch>
            <a:fillRect/>
          </a:stretch>
        </p:blipFill>
        <p:spPr>
          <a:xfrm>
            <a:off x="2454525" y="3856941"/>
            <a:ext cx="3390648" cy="1574236"/>
          </a:xfrm>
          <a:prstGeom prst="rect">
            <a:avLst/>
          </a:prstGeom>
        </p:spPr>
      </p:pic>
      <p:pic>
        <p:nvPicPr>
          <p:cNvPr id="7" name="Grafik 6"/>
          <p:cNvPicPr>
            <a:picLocks noChangeAspect="1"/>
          </p:cNvPicPr>
          <p:nvPr>
            <p:custDataLst>
              <p:tags r:id="rId6"/>
            </p:custDataLst>
          </p:nvPr>
        </p:nvPicPr>
        <p:blipFill>
          <a:blip r:embed="rId20"/>
          <a:stretch>
            <a:fillRect/>
          </a:stretch>
        </p:blipFill>
        <p:spPr>
          <a:xfrm>
            <a:off x="-2754841" y="1422400"/>
            <a:ext cx="2024047" cy="2225233"/>
          </a:xfrm>
          <a:prstGeom prst="rect">
            <a:avLst/>
          </a:prstGeom>
        </p:spPr>
      </p:pic>
      <p:pic>
        <p:nvPicPr>
          <p:cNvPr id="9" name="Grafik 8"/>
          <p:cNvPicPr>
            <a:picLocks noChangeAspect="1"/>
          </p:cNvPicPr>
          <p:nvPr>
            <p:custDataLst>
              <p:tags r:id="rId7"/>
            </p:custDataLst>
          </p:nvPr>
        </p:nvPicPr>
        <p:blipFill>
          <a:blip r:embed="rId21"/>
          <a:stretch>
            <a:fillRect/>
          </a:stretch>
        </p:blipFill>
        <p:spPr>
          <a:xfrm>
            <a:off x="-2754840" y="3738397"/>
            <a:ext cx="2024047" cy="2225233"/>
          </a:xfrm>
          <a:prstGeom prst="rect">
            <a:avLst/>
          </a:prstGeom>
        </p:spPr>
      </p:pic>
    </p:spTree>
    <p:extLst>
      <p:ext uri="{BB962C8B-B14F-4D97-AF65-F5344CB8AC3E}">
        <p14:creationId xmlns:p14="http://schemas.microsoft.com/office/powerpoint/2010/main" val="3859177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Primary drivers for the increase in gross profit of €</a:t>
            </a:r>
            <a:r>
              <a:rPr lang="en-US" noProof="0" dirty="0" err="1" smtClean="0"/>
              <a:t>xxx.x</a:t>
            </a:r>
            <a:r>
              <a:rPr lang="en-US" noProof="0" dirty="0" smtClean="0"/>
              <a:t> million in the planning period are the product launch in Segment B as well as the improvement in margins in Segment C as a result of expected price increases.</a:t>
            </a:r>
          </a:p>
          <a:p>
            <a:r>
              <a:rPr lang="en-US" noProof="0" dirty="0" smtClean="0"/>
              <a:t>We consider the increase in the gross profit margin for the planning period to be plausible in general, taking the individual measures planned into consideration.</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Development of gross profit and gross profit margin</a:t>
            </a:r>
          </a:p>
          <a:p>
            <a:pPr lvl="2"/>
            <a:r>
              <a:rPr lang="en-US" noProof="0" dirty="0" smtClean="0"/>
              <a:t>The increase of the gross profit margin is primarily attributable to XXX.</a:t>
            </a:r>
          </a:p>
          <a:p>
            <a:pPr lvl="2"/>
            <a:r>
              <a:rPr lang="en-US" noProof="0" dirty="0" smtClean="0"/>
              <a:t>Along with that XXX is contributing to the increase in the gross profit.</a:t>
            </a:r>
          </a:p>
          <a:p>
            <a:pPr lvl="2"/>
            <a:r>
              <a:rPr lang="en-US" noProof="0" dirty="0" smtClean="0"/>
              <a:t>XXX has a compensating effect …</a:t>
            </a:r>
            <a:endParaRPr lang="en-US" noProof="0" dirty="0"/>
          </a:p>
        </p:txBody>
      </p:sp>
      <p:sp>
        <p:nvSpPr>
          <p:cNvPr id="4" name="Titel 3"/>
          <p:cNvSpPr>
            <a:spLocks noGrp="1"/>
          </p:cNvSpPr>
          <p:nvPr>
            <p:ph type="title"/>
          </p:nvPr>
        </p:nvSpPr>
        <p:spPr/>
        <p:txBody>
          <a:bodyPr/>
          <a:lstStyle/>
          <a:p>
            <a:r>
              <a:rPr lang="en-US" noProof="0" dirty="0"/>
              <a:t>3. What issues have a material impact on the planned development of sales and gross profit?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7132320"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415936" y="5701816"/>
            <a:ext cx="340197" cy="405178"/>
          </a:xfrm>
          <a:prstGeom prst="rect">
            <a:avLst/>
          </a:prstGeom>
        </p:spPr>
      </p:pic>
      <p:pic>
        <p:nvPicPr>
          <p:cNvPr id="21" name="Grafik 20"/>
          <p:cNvPicPr>
            <a:picLocks noChangeAspect="1"/>
          </p:cNvPicPr>
          <p:nvPr/>
        </p:nvPicPr>
        <p:blipFill>
          <a:blip r:embed="rId12">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3"/>
          <a:stretch>
            <a:fillRect/>
          </a:stretch>
        </p:blipFill>
        <p:spPr>
          <a:xfrm>
            <a:off x="7983168"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5"/>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Drivers of gross profit in the planning period</a:t>
            </a:r>
          </a:p>
        </p:txBody>
      </p:sp>
      <p:pic>
        <p:nvPicPr>
          <p:cNvPr id="30" name="Grafik 29"/>
          <p:cNvPicPr>
            <a:picLocks/>
          </p:cNvPicPr>
          <p:nvPr/>
        </p:nvPicPr>
        <p:blipFill>
          <a:blip r:embed="rId16">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7"/>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17" name="Grafik 16"/>
          <p:cNvPicPr>
            <a:picLocks noChangeAspect="1"/>
          </p:cNvPicPr>
          <p:nvPr>
            <p:custDataLst>
              <p:tags r:id="rId4"/>
            </p:custDataLst>
          </p:nvPr>
        </p:nvPicPr>
        <p:blipFill>
          <a:blip r:embed="rId18"/>
          <a:stretch>
            <a:fillRect/>
          </a:stretch>
        </p:blipFill>
        <p:spPr>
          <a:xfrm>
            <a:off x="2456272" y="3863264"/>
            <a:ext cx="3390648" cy="1959794"/>
          </a:xfrm>
          <a:prstGeom prst="rect">
            <a:avLst/>
          </a:prstGeom>
        </p:spPr>
      </p:pic>
      <p:pic>
        <p:nvPicPr>
          <p:cNvPr id="7" name="Grafik 6"/>
          <p:cNvPicPr>
            <a:picLocks noChangeAspect="1"/>
          </p:cNvPicPr>
          <p:nvPr>
            <p:custDataLst>
              <p:tags r:id="rId5"/>
            </p:custDataLst>
          </p:nvPr>
        </p:nvPicPr>
        <p:blipFill>
          <a:blip r:embed="rId19"/>
          <a:stretch>
            <a:fillRect/>
          </a:stretch>
        </p:blipFill>
        <p:spPr>
          <a:xfrm>
            <a:off x="-2807040" y="1422400"/>
            <a:ext cx="2024047" cy="2225233"/>
          </a:xfrm>
          <a:prstGeom prst="rect">
            <a:avLst/>
          </a:prstGeom>
        </p:spPr>
      </p:pic>
      <p:pic>
        <p:nvPicPr>
          <p:cNvPr id="9" name="Grafik 8"/>
          <p:cNvPicPr>
            <a:picLocks noChangeAspect="1"/>
          </p:cNvPicPr>
          <p:nvPr>
            <p:custDataLst>
              <p:tags r:id="rId6"/>
            </p:custDataLst>
          </p:nvPr>
        </p:nvPicPr>
        <p:blipFill>
          <a:blip r:embed="rId20"/>
          <a:stretch>
            <a:fillRect/>
          </a:stretch>
        </p:blipFill>
        <p:spPr>
          <a:xfrm>
            <a:off x="-2807040" y="3978183"/>
            <a:ext cx="2024047" cy="2219136"/>
          </a:xfrm>
          <a:prstGeom prst="rect">
            <a:avLst/>
          </a:prstGeom>
        </p:spPr>
      </p:pic>
      <p:pic>
        <p:nvPicPr>
          <p:cNvPr id="12" name="Grafik 11"/>
          <p:cNvPicPr>
            <a:picLocks noChangeAspect="1"/>
          </p:cNvPicPr>
          <p:nvPr>
            <p:custDataLst>
              <p:tags r:id="rId7"/>
            </p:custDataLst>
          </p:nvPr>
        </p:nvPicPr>
        <p:blipFill>
          <a:blip r:embed="rId21"/>
          <a:stretch>
            <a:fillRect/>
          </a:stretch>
        </p:blipFill>
        <p:spPr>
          <a:xfrm>
            <a:off x="2179018" y="1653604"/>
            <a:ext cx="3988011" cy="2133524"/>
          </a:xfrm>
          <a:prstGeom prst="rect">
            <a:avLst/>
          </a:prstGeom>
        </p:spPr>
      </p:pic>
    </p:spTree>
    <p:extLst>
      <p:ext uri="{BB962C8B-B14F-4D97-AF65-F5344CB8AC3E}">
        <p14:creationId xmlns:p14="http://schemas.microsoft.com/office/powerpoint/2010/main" val="2258110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In view of the current order backlog the sales planning of the XXX AG appears ambitious and achievable only with a marked recovery of the entire economic environment.</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Analysis of order backlog</a:t>
            </a:r>
          </a:p>
          <a:p>
            <a:pPr lvl="2"/>
            <a:r>
              <a:rPr lang="en-US" noProof="0" dirty="0" smtClean="0"/>
              <a:t>As of 31 December 2012 the XXX AG has an order backlog of €</a:t>
            </a:r>
            <a:r>
              <a:rPr lang="en-US" noProof="0" dirty="0" err="1" smtClean="0"/>
              <a:t>xxx.x</a:t>
            </a:r>
            <a:r>
              <a:rPr lang="en-US" noProof="0" dirty="0" smtClean="0"/>
              <a:t> million. This is for …(customers, products,…)</a:t>
            </a:r>
          </a:p>
          <a:p>
            <a:pPr lvl="2"/>
            <a:r>
              <a:rPr lang="en-US" noProof="0" dirty="0" smtClean="0"/>
              <a:t>Ca. two-thirds of the order backlog will lead to realization of sales in 2013. </a:t>
            </a:r>
          </a:p>
          <a:p>
            <a:pPr lvl="2"/>
            <a:r>
              <a:rPr lang="en-US" noProof="0" dirty="0" smtClean="0"/>
              <a:t>The planned sales for 2013 of €</a:t>
            </a:r>
            <a:r>
              <a:rPr lang="en-US" noProof="0" dirty="0" err="1" smtClean="0"/>
              <a:t>xxx.x</a:t>
            </a:r>
            <a:r>
              <a:rPr lang="en-US" noProof="0" dirty="0" smtClean="0"/>
              <a:t> million is therefore supported to X% by the order backlog. This is below the figure for the past and reflects the currently weak business environment.</a:t>
            </a:r>
            <a:endParaRPr lang="en-US" noProof="0" dirty="0"/>
          </a:p>
        </p:txBody>
      </p:sp>
      <p:sp>
        <p:nvSpPr>
          <p:cNvPr id="4" name="Titel 3"/>
          <p:cNvSpPr>
            <a:spLocks noGrp="1"/>
          </p:cNvSpPr>
          <p:nvPr>
            <p:ph type="title"/>
          </p:nvPr>
        </p:nvSpPr>
        <p:spPr/>
        <p:txBody>
          <a:bodyPr/>
          <a:lstStyle/>
          <a:p>
            <a:r>
              <a:rPr lang="en-US" noProof="0" dirty="0"/>
              <a:t>4. Does the current order backlog support the expected sales?</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9"/>
          <a:stretch>
            <a:fillRect/>
          </a:stretch>
        </p:blipFill>
        <p:spPr>
          <a:xfrm>
            <a:off x="7415936" y="5701816"/>
            <a:ext cx="340197" cy="405178"/>
          </a:xfrm>
          <a:prstGeom prst="rect">
            <a:avLst/>
          </a:prstGeom>
        </p:spPr>
      </p:pic>
      <p:pic>
        <p:nvPicPr>
          <p:cNvPr id="21" name="Grafik 20"/>
          <p:cNvPicPr>
            <a:picLocks noChangeAspect="1"/>
          </p:cNvPicPr>
          <p:nvPr/>
        </p:nvPicPr>
        <p:blipFill>
          <a:blip r:embed="rId10"/>
          <a:stretch>
            <a:fillRect/>
          </a:stretch>
        </p:blipFill>
        <p:spPr>
          <a:xfrm>
            <a:off x="7699552" y="5701816"/>
            <a:ext cx="340197" cy="405178"/>
          </a:xfrm>
          <a:prstGeom prst="rect">
            <a:avLst/>
          </a:prstGeom>
        </p:spPr>
      </p:pic>
      <p:pic>
        <p:nvPicPr>
          <p:cNvPr id="22" name="Grafik 21"/>
          <p:cNvPicPr>
            <a:picLocks noChangeAspect="1"/>
          </p:cNvPicPr>
          <p:nvPr/>
        </p:nvPicPr>
        <p:blipFill>
          <a:blip r:embed="rId11"/>
          <a:stretch>
            <a:fillRect/>
          </a:stretch>
        </p:blipFill>
        <p:spPr>
          <a:xfrm>
            <a:off x="7983168"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order backlog and sales</a:t>
            </a:r>
          </a:p>
        </p:txBody>
      </p:sp>
      <p:pic>
        <p:nvPicPr>
          <p:cNvPr id="30" name="Grafik 29"/>
          <p:cNvPicPr>
            <a:picLocks/>
          </p:cNvPicPr>
          <p:nvPr/>
        </p:nvPicPr>
        <p:blipFill>
          <a:blip r:embed="rId14">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5">
            <a:duotone>
              <a:schemeClr val="bg2">
                <a:shade val="45000"/>
                <a:satMod val="135000"/>
              </a:schemeClr>
              <a:prstClr val="white"/>
            </a:duotone>
          </a:blip>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2" name="Grafik 1"/>
          <p:cNvPicPr>
            <a:picLocks noChangeAspect="1"/>
          </p:cNvPicPr>
          <p:nvPr>
            <p:custDataLst>
              <p:tags r:id="rId4"/>
            </p:custDataLst>
          </p:nvPr>
        </p:nvPicPr>
        <p:blipFill rotWithShape="1">
          <a:blip r:embed="rId16"/>
          <a:srcRect r="11499" b="16331"/>
          <a:stretch/>
        </p:blipFill>
        <p:spPr>
          <a:xfrm>
            <a:off x="2426678" y="1698972"/>
            <a:ext cx="3408065" cy="1758331"/>
          </a:xfrm>
          <a:prstGeom prst="rect">
            <a:avLst/>
          </a:prstGeom>
        </p:spPr>
      </p:pic>
      <p:pic>
        <p:nvPicPr>
          <p:cNvPr id="9" name="Grafik 8"/>
          <p:cNvPicPr>
            <a:picLocks noChangeAspect="1"/>
          </p:cNvPicPr>
          <p:nvPr>
            <p:custDataLst>
              <p:tags r:id="rId5"/>
            </p:custDataLst>
          </p:nvPr>
        </p:nvPicPr>
        <p:blipFill>
          <a:blip r:embed="rId17"/>
          <a:stretch>
            <a:fillRect/>
          </a:stretch>
        </p:blipFill>
        <p:spPr>
          <a:xfrm>
            <a:off x="-2793400" y="2505240"/>
            <a:ext cx="2024047" cy="2225233"/>
          </a:xfrm>
          <a:prstGeom prst="rect">
            <a:avLst/>
          </a:prstGeom>
        </p:spPr>
      </p:pic>
    </p:spTree>
    <p:extLst>
      <p:ext uri="{BB962C8B-B14F-4D97-AF65-F5344CB8AC3E}">
        <p14:creationId xmlns:p14="http://schemas.microsoft.com/office/powerpoint/2010/main" val="1030685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323213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XXX AG is increasing the utilization of its plants in the planning period to 85% and therefore achieving a technical full-capacity.</a:t>
            </a:r>
          </a:p>
          <a:p>
            <a:r>
              <a:rPr lang="en-US" dirty="0" smtClean="0"/>
              <a:t>Additional increases in production volumes can only be achieved by an expansion of capacity or through increases in productivity resulting from improved technical processes.</a:t>
            </a:r>
            <a:endParaRPr lang="en-US" dirty="0"/>
          </a:p>
        </p:txBody>
      </p:sp>
      <p:sp>
        <p:nvSpPr>
          <p:cNvPr id="5" name="Textplatzhalter 4"/>
          <p:cNvSpPr>
            <a:spLocks noGrp="1"/>
          </p:cNvSpPr>
          <p:nvPr>
            <p:ph type="body" sz="quarter" idx="12"/>
          </p:nvPr>
        </p:nvSpPr>
        <p:spPr>
          <a:xfrm>
            <a:off x="6022732" y="1422400"/>
            <a:ext cx="3407958" cy="4604400"/>
          </a:xfrm>
        </p:spPr>
        <p:txBody>
          <a:bodyPr/>
          <a:lstStyle/>
          <a:p>
            <a:pPr lvl="2"/>
            <a:r>
              <a:rPr lang="en-US" dirty="0" smtClean="0"/>
              <a:t>[.... Description of development of capacity and utilization ....]</a:t>
            </a:r>
          </a:p>
          <a:p>
            <a:pPr lvl="2"/>
            <a:r>
              <a:rPr lang="en-US" dirty="0" smtClean="0"/>
              <a:t>[.... Description of investment planning ....]</a:t>
            </a:r>
            <a:endParaRPr lang="en-US" dirty="0"/>
          </a:p>
        </p:txBody>
      </p:sp>
      <p:sp>
        <p:nvSpPr>
          <p:cNvPr id="4" name="Titel 3"/>
          <p:cNvSpPr>
            <a:spLocks noGrp="1"/>
          </p:cNvSpPr>
          <p:nvPr>
            <p:ph type="title"/>
          </p:nvPr>
        </p:nvSpPr>
        <p:spPr/>
        <p:txBody>
          <a:bodyPr/>
          <a:lstStyle/>
          <a:p>
            <a:r>
              <a:rPr lang="en-US" dirty="0"/>
              <a:t>5. Can the sales planning be achieved with the planned capacity?</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514683088"/>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en-US" sz="700" b="0" i="0" u="none" strike="noStrike" cap="none" normalizeH="0" baseline="0" noProof="0" dirty="0" smtClean="0">
                          <a:ln>
                            <a:noFill/>
                          </a:ln>
                          <a:solidFill>
                            <a:schemeClr val="tx1"/>
                          </a:solidFill>
                          <a:effectLst/>
                          <a:latin typeface="+mn-lt"/>
                        </a:rPr>
                        <a:t>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duotone>
              <a:schemeClr val="bg2">
                <a:shade val="45000"/>
                <a:satMod val="135000"/>
              </a:schemeClr>
              <a:prstClr val="white"/>
            </a:duotone>
          </a:blip>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Production volume and degree of </a:t>
            </a:r>
            <a:r>
              <a:rPr lang="en-US" sz="900" kern="0" dirty="0" smtClean="0">
                <a:latin typeface="Arial" panose="020B0604020202020204" pitchFamily="34" charset="0"/>
                <a:cs typeface="Arial" panose="020B0604020202020204" pitchFamily="34" charset="0"/>
              </a:rPr>
              <a:t>utilization</a:t>
            </a:r>
            <a:endParaRPr lang="en-US" sz="900" kern="0" dirty="0">
              <a:latin typeface="Arial" panose="020B0604020202020204" pitchFamily="34" charset="0"/>
              <a:cs typeface="Arial" panose="020B0604020202020204" pitchFamily="34" charset="0"/>
            </a:endParaRP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duotone>
              <a:schemeClr val="bg2">
                <a:shade val="45000"/>
                <a:satMod val="135000"/>
              </a:schemeClr>
              <a:prstClr val="white"/>
            </a:duotone>
          </a:blip>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7" name="Grafik 6"/>
          <p:cNvPicPr>
            <a:picLocks noChangeAspect="1"/>
          </p:cNvPicPr>
          <p:nvPr>
            <p:custDataLst>
              <p:tags r:id="rId4"/>
            </p:custDataLst>
          </p:nvPr>
        </p:nvPicPr>
        <p:blipFill rotWithShape="1">
          <a:blip r:embed="rId19"/>
          <a:srcRect l="1010" t="13107" r="28654" b="12603"/>
          <a:stretch/>
        </p:blipFill>
        <p:spPr>
          <a:xfrm>
            <a:off x="2446337" y="1819275"/>
            <a:ext cx="3398835" cy="1803491"/>
          </a:xfrm>
          <a:prstGeom prst="rect">
            <a:avLst/>
          </a:prstGeom>
        </p:spPr>
      </p:pic>
      <p:grpSp>
        <p:nvGrpSpPr>
          <p:cNvPr id="27" name="Group 2"/>
          <p:cNvGrpSpPr/>
          <p:nvPr>
            <p:custDataLst>
              <p:tags r:id="rId5"/>
            </p:custDataLst>
          </p:nvPr>
        </p:nvGrpSpPr>
        <p:grpSpPr>
          <a:xfrm>
            <a:off x="3056708" y="1645920"/>
            <a:ext cx="2177143" cy="1532709"/>
            <a:chOff x="-755730" y="5561012"/>
            <a:chExt cx="2174657" cy="1624013"/>
          </a:xfrm>
        </p:grpSpPr>
        <p:sp>
          <p:nvSpPr>
            <p:cNvPr id="28" name="Rectangle 2"/>
            <p:cNvSpPr>
              <a:spLocks noChangeArrowheads="1"/>
            </p:cNvSpPr>
            <p:nvPr>
              <p:custDataLst>
                <p:tags r:id="rId7"/>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8"/>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8" name="Grafik 7"/>
          <p:cNvPicPr>
            <a:picLocks noChangeAspect="1"/>
          </p:cNvPicPr>
          <p:nvPr>
            <p:custDataLst>
              <p:tags r:id="rId6"/>
            </p:custDataLst>
          </p:nvPr>
        </p:nvPicPr>
        <p:blipFill>
          <a:blip r:embed="rId20"/>
          <a:stretch>
            <a:fillRect/>
          </a:stretch>
        </p:blipFill>
        <p:spPr>
          <a:xfrm>
            <a:off x="-2793400" y="2342178"/>
            <a:ext cx="2024047" cy="2225233"/>
          </a:xfrm>
          <a:prstGeom prst="rect">
            <a:avLst/>
          </a:prstGeom>
        </p:spPr>
      </p:pic>
    </p:spTree>
    <p:extLst>
      <p:ext uri="{BB962C8B-B14F-4D97-AF65-F5344CB8AC3E}">
        <p14:creationId xmlns:p14="http://schemas.microsoft.com/office/powerpoint/2010/main" val="3599582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The expected gross profit margin of the XXX AG is above the average margin of comparable companies due to scale effects.</a:t>
            </a:r>
          </a:p>
          <a:p>
            <a:r>
              <a:rPr lang="en-US" noProof="0" dirty="0" smtClean="0"/>
              <a:t>As a result of the size of the XXX AG we consider the planned scale effects to be realizable.</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Comparison of gross profit margin</a:t>
            </a:r>
          </a:p>
          <a:p>
            <a:pPr lvl="2"/>
            <a:r>
              <a:rPr lang="en-US" noProof="0" dirty="0" smtClean="0"/>
              <a:t>The expected gross profit margin of the XXX AG is within the range of the margins of comparable companies and above the average of the peer group.</a:t>
            </a:r>
          </a:p>
          <a:p>
            <a:pPr lvl="2"/>
            <a:r>
              <a:rPr lang="en-US" noProof="0" dirty="0" smtClean="0"/>
              <a:t>The above-average gross profit margin is primarily attributable to scale effects/purchasing advantages/XXX. Larger companies are in a position to achieve a higher gross profit margin.</a:t>
            </a:r>
          </a:p>
          <a:p>
            <a:pPr lvl="2"/>
            <a:r>
              <a:rPr lang="en-US" noProof="0" dirty="0" smtClean="0"/>
              <a:t>As a result of the increasing scale effects/purchasing advantages/XXX in the course of planning, the distance of the XXX AG gross profit margin to that of the peer group average increases in the course of planning.</a:t>
            </a:r>
            <a:endParaRPr lang="en-US" noProof="0" dirty="0"/>
          </a:p>
        </p:txBody>
      </p:sp>
      <p:sp>
        <p:nvSpPr>
          <p:cNvPr id="4" name="Titel 3"/>
          <p:cNvSpPr>
            <a:spLocks noGrp="1"/>
          </p:cNvSpPr>
          <p:nvPr>
            <p:ph type="title"/>
          </p:nvPr>
        </p:nvSpPr>
        <p:spPr/>
        <p:txBody>
          <a:bodyPr/>
          <a:lstStyle/>
          <a:p>
            <a:r>
              <a:rPr lang="en-US" noProof="0" dirty="0"/>
              <a:t>6. Is the gross profit margin comparable to that of the past and margins achieved by the peer group companies or other market data? (1/3)</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Gross profit margin in comparison to peer group</a:t>
            </a: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duotone>
              <a:schemeClr val="bg2">
                <a:shade val="45000"/>
                <a:satMod val="135000"/>
              </a:schemeClr>
              <a:prstClr val="white"/>
            </a:duotone>
          </a:blip>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sp>
        <p:nvSpPr>
          <p:cNvPr id="33" name="Text Placeholder 12"/>
          <p:cNvSpPr txBox="1">
            <a:spLocks/>
          </p:cNvSpPr>
          <p:nvPr>
            <p:custDataLst>
              <p:tags r:id="rId4"/>
            </p:custDataLst>
          </p:nvPr>
        </p:nvSpPr>
        <p:spPr>
          <a:xfrm>
            <a:off x="2447923" y="381725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CAGR Sales/ø Gross profit margin (3 </a:t>
            </a:r>
            <a:r>
              <a:rPr lang="en-US" sz="900" kern="0" dirty="0" smtClean="0">
                <a:latin typeface="Arial" panose="020B0604020202020204" pitchFamily="34" charset="0"/>
                <a:cs typeface="Arial" panose="020B0604020202020204" pitchFamily="34" charset="0"/>
              </a:rPr>
              <a:t>years) in comparison to peer group</a:t>
            </a:r>
            <a:endParaRPr lang="en-US" sz="900" kern="0" dirty="0">
              <a:latin typeface="Arial" panose="020B0604020202020204" pitchFamily="34" charset="0"/>
              <a:cs typeface="Arial" panose="020B0604020202020204" pitchFamily="34" charset="0"/>
            </a:endParaRPr>
          </a:p>
        </p:txBody>
      </p:sp>
      <p:pic>
        <p:nvPicPr>
          <p:cNvPr id="15" name="Grafik 14"/>
          <p:cNvPicPr>
            <a:picLocks noChangeAspect="1"/>
          </p:cNvPicPr>
          <p:nvPr>
            <p:custDataLst>
              <p:tags r:id="rId5"/>
            </p:custDataLst>
          </p:nvPr>
        </p:nvPicPr>
        <p:blipFill rotWithShape="1">
          <a:blip r:embed="rId19"/>
          <a:srcRect l="4196" t="12120" b="12287"/>
          <a:stretch/>
        </p:blipFill>
        <p:spPr>
          <a:xfrm>
            <a:off x="2447109" y="4066902"/>
            <a:ext cx="3365188" cy="1976847"/>
          </a:xfrm>
          <a:prstGeom prst="rect">
            <a:avLst/>
          </a:prstGeom>
        </p:spPr>
      </p:pic>
      <p:pic>
        <p:nvPicPr>
          <p:cNvPr id="7" name="Grafik 6"/>
          <p:cNvPicPr>
            <a:picLocks noChangeAspect="1"/>
          </p:cNvPicPr>
          <p:nvPr>
            <p:custDataLst>
              <p:tags r:id="rId6"/>
            </p:custDataLst>
          </p:nvPr>
        </p:nvPicPr>
        <p:blipFill>
          <a:blip r:embed="rId20"/>
          <a:stretch>
            <a:fillRect/>
          </a:stretch>
        </p:blipFill>
        <p:spPr>
          <a:xfrm>
            <a:off x="-2793400" y="1422400"/>
            <a:ext cx="1999661" cy="2225233"/>
          </a:xfrm>
          <a:prstGeom prst="rect">
            <a:avLst/>
          </a:prstGeom>
        </p:spPr>
      </p:pic>
      <p:pic>
        <p:nvPicPr>
          <p:cNvPr id="10" name="Grafik 9"/>
          <p:cNvPicPr>
            <a:picLocks noChangeAspect="1"/>
          </p:cNvPicPr>
          <p:nvPr>
            <p:custDataLst>
              <p:tags r:id="rId7"/>
            </p:custDataLst>
          </p:nvPr>
        </p:nvPicPr>
        <p:blipFill>
          <a:blip r:embed="rId21"/>
          <a:stretch>
            <a:fillRect/>
          </a:stretch>
        </p:blipFill>
        <p:spPr>
          <a:xfrm>
            <a:off x="-2793400" y="4268844"/>
            <a:ext cx="1999661" cy="2225233"/>
          </a:xfrm>
          <a:prstGeom prst="rect">
            <a:avLst/>
          </a:prstGeom>
        </p:spPr>
      </p:pic>
      <p:pic>
        <p:nvPicPr>
          <p:cNvPr id="12" name="Grafik 11"/>
          <p:cNvPicPr>
            <a:picLocks noChangeAspect="1"/>
          </p:cNvPicPr>
          <p:nvPr>
            <p:custDataLst>
              <p:tags r:id="rId8"/>
            </p:custDataLst>
          </p:nvPr>
        </p:nvPicPr>
        <p:blipFill>
          <a:blip r:embed="rId22"/>
          <a:stretch>
            <a:fillRect/>
          </a:stretch>
        </p:blipFill>
        <p:spPr>
          <a:xfrm>
            <a:off x="2294182" y="1524663"/>
            <a:ext cx="4437558" cy="2729386"/>
          </a:xfrm>
          <a:prstGeom prst="rect">
            <a:avLst/>
          </a:prstGeom>
        </p:spPr>
      </p:pic>
    </p:spTree>
    <p:extLst>
      <p:ext uri="{BB962C8B-B14F-4D97-AF65-F5344CB8AC3E}">
        <p14:creationId xmlns:p14="http://schemas.microsoft.com/office/powerpoint/2010/main" val="1300584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Based on the comparison of analysts’ forecasts, the expected XXX AG gross profit margin appears ambitious.</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Comparison of gross profit margin</a:t>
            </a:r>
          </a:p>
          <a:p>
            <a:pPr lvl="2"/>
            <a:r>
              <a:rPr lang="en-US" noProof="0" dirty="0" smtClean="0"/>
              <a:t>The expected gross profits of the XXX AG are in the upper third of the analysts’ forecasts for the planning years.</a:t>
            </a:r>
          </a:p>
          <a:p>
            <a:pPr lvl="2"/>
            <a:r>
              <a:rPr lang="en-US" noProof="0" dirty="0" smtClean="0"/>
              <a:t>...</a:t>
            </a:r>
            <a:endParaRPr lang="en-US" noProof="0" dirty="0"/>
          </a:p>
        </p:txBody>
      </p:sp>
      <p:sp>
        <p:nvSpPr>
          <p:cNvPr id="4" name="Titel 3"/>
          <p:cNvSpPr>
            <a:spLocks noGrp="1"/>
          </p:cNvSpPr>
          <p:nvPr>
            <p:ph type="title"/>
          </p:nvPr>
        </p:nvSpPr>
        <p:spPr/>
        <p:txBody>
          <a:bodyPr/>
          <a:lstStyle/>
          <a:p>
            <a:r>
              <a:rPr lang="en-US" noProof="0" dirty="0"/>
              <a:t>6. Is the gross profit margin comparable to that of the past and margins achieved by the peer group companies or other market data? </a:t>
            </a:r>
            <a:r>
              <a:rPr lang="en-US" noProof="0" dirty="0" smtClean="0"/>
              <a:t>(2/3</a:t>
            </a:r>
            <a:r>
              <a:rPr lang="en-US" noProof="0" dirty="0"/>
              <a:t>)</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stretch>
            <a:fillRect/>
          </a:stretch>
        </p:blipFill>
        <p:spPr>
          <a:xfrm>
            <a:off x="7132320" y="5701816"/>
            <a:ext cx="340197" cy="405178"/>
          </a:xfrm>
          <a:prstGeom prst="rect">
            <a:avLst/>
          </a:prstGeom>
        </p:spPr>
      </p:pic>
      <p:pic>
        <p:nvPicPr>
          <p:cNvPr id="20" name="Grafik 19"/>
          <p:cNvPicPr>
            <a:picLocks noChangeAspect="1"/>
          </p:cNvPicPr>
          <p:nvPr/>
        </p:nvPicPr>
        <p:blipFill>
          <a:blip r:embed="rId9"/>
          <a:stretch>
            <a:fillRect/>
          </a:stretch>
        </p:blipFill>
        <p:spPr>
          <a:xfrm>
            <a:off x="7415936" y="5701816"/>
            <a:ext cx="340197" cy="405178"/>
          </a:xfrm>
          <a:prstGeom prst="rect">
            <a:avLst/>
          </a:prstGeom>
        </p:spPr>
      </p:pic>
      <p:pic>
        <p:nvPicPr>
          <p:cNvPr id="21" name="Grafik 20"/>
          <p:cNvPicPr>
            <a:picLocks noChangeAspect="1"/>
          </p:cNvPicPr>
          <p:nvPr/>
        </p:nvPicPr>
        <p:blipFill>
          <a:blip r:embed="rId10"/>
          <a:stretch>
            <a:fillRect/>
          </a:stretch>
        </p:blipFill>
        <p:spPr>
          <a:xfrm>
            <a:off x="7699552" y="5701816"/>
            <a:ext cx="340197" cy="405178"/>
          </a:xfrm>
          <a:prstGeom prst="rect">
            <a:avLst/>
          </a:prstGeom>
        </p:spPr>
      </p:pic>
      <p:pic>
        <p:nvPicPr>
          <p:cNvPr id="22" name="Grafik 21"/>
          <p:cNvPicPr>
            <a:picLocks noChangeAspect="1"/>
          </p:cNvPicPr>
          <p:nvPr/>
        </p:nvPicPr>
        <p:blipFill>
          <a:blip r:embed="rId11"/>
          <a:stretch>
            <a:fillRect/>
          </a:stretch>
        </p:blipFill>
        <p:spPr>
          <a:xfrm>
            <a:off x="7983168"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3"/>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Gross profit margin in comparison to analysts' expectations</a:t>
            </a:r>
          </a:p>
        </p:txBody>
      </p:sp>
      <p:pic>
        <p:nvPicPr>
          <p:cNvPr id="30" name="Grafik 29"/>
          <p:cNvPicPr>
            <a:picLocks/>
          </p:cNvPicPr>
          <p:nvPr/>
        </p:nvPicPr>
        <p:blipFill>
          <a:blip r:embed="rId14">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5"/>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2" name="Grafik 1"/>
          <p:cNvPicPr>
            <a:picLocks noChangeAspect="1"/>
          </p:cNvPicPr>
          <p:nvPr>
            <p:custDataLst>
              <p:tags r:id="rId4"/>
            </p:custDataLst>
          </p:nvPr>
        </p:nvPicPr>
        <p:blipFill rotWithShape="1">
          <a:blip r:embed="rId16"/>
          <a:srcRect l="3318" t="11071" r="20107" b="20951"/>
          <a:stretch/>
        </p:blipFill>
        <p:spPr>
          <a:xfrm>
            <a:off x="2447109" y="1715589"/>
            <a:ext cx="3398064" cy="1907178"/>
          </a:xfrm>
          <a:prstGeom prst="rect">
            <a:avLst/>
          </a:prstGeom>
        </p:spPr>
      </p:pic>
      <p:pic>
        <p:nvPicPr>
          <p:cNvPr id="9" name="Grafik 8"/>
          <p:cNvPicPr>
            <a:picLocks noChangeAspect="1"/>
          </p:cNvPicPr>
          <p:nvPr>
            <p:custDataLst>
              <p:tags r:id="rId5"/>
            </p:custDataLst>
          </p:nvPr>
        </p:nvPicPr>
        <p:blipFill>
          <a:blip r:embed="rId17"/>
          <a:stretch>
            <a:fillRect/>
          </a:stretch>
        </p:blipFill>
        <p:spPr>
          <a:xfrm>
            <a:off x="-2793400" y="2153208"/>
            <a:ext cx="1999661" cy="2225233"/>
          </a:xfrm>
          <a:prstGeom prst="rect">
            <a:avLst/>
          </a:prstGeom>
        </p:spPr>
      </p:pic>
    </p:spTree>
    <p:extLst>
      <p:ext uri="{BB962C8B-B14F-4D97-AF65-F5344CB8AC3E}">
        <p14:creationId xmlns:p14="http://schemas.microsoft.com/office/powerpoint/2010/main" val="40634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expected increase of the gross profit margin is primarily impacted by a reduction of the unit costs resulting from fixed cost digression.</a:t>
            </a:r>
            <a:endParaRPr lang="en-US" dirty="0"/>
          </a:p>
        </p:txBody>
      </p:sp>
      <p:sp>
        <p:nvSpPr>
          <p:cNvPr id="5" name="Textplatzhalter 4"/>
          <p:cNvSpPr>
            <a:spLocks noGrp="1"/>
          </p:cNvSpPr>
          <p:nvPr>
            <p:ph type="body" sz="quarter" idx="12"/>
          </p:nvPr>
        </p:nvSpPr>
        <p:spPr>
          <a:xfrm>
            <a:off x="6022732" y="1422400"/>
            <a:ext cx="3407958" cy="4604400"/>
          </a:xfrm>
        </p:spPr>
        <p:txBody>
          <a:bodyPr/>
          <a:lstStyle/>
          <a:p>
            <a:r>
              <a:rPr lang="en-US" dirty="0" smtClean="0"/>
              <a:t>XXX</a:t>
            </a:r>
          </a:p>
          <a:p>
            <a:pPr lvl="2"/>
            <a:r>
              <a:rPr lang="en-US" dirty="0" smtClean="0"/>
              <a:t>XXX</a:t>
            </a:r>
            <a:endParaRPr lang="en-US" dirty="0"/>
          </a:p>
        </p:txBody>
      </p:sp>
      <p:sp>
        <p:nvSpPr>
          <p:cNvPr id="4" name="Titel 3"/>
          <p:cNvSpPr>
            <a:spLocks noGrp="1"/>
          </p:cNvSpPr>
          <p:nvPr>
            <p:ph type="title"/>
          </p:nvPr>
        </p:nvSpPr>
        <p:spPr/>
        <p:txBody>
          <a:bodyPr/>
          <a:lstStyle/>
          <a:p>
            <a:r>
              <a:rPr lang="en-US" dirty="0"/>
              <a:t>6. Is the gross profit margin comparable to that of the past and margins achieved by the peer group companies or other market data? </a:t>
            </a:r>
            <a:r>
              <a:rPr lang="en-US" dirty="0" smtClean="0"/>
              <a:t>(3/3</a:t>
            </a:r>
            <a:r>
              <a:rPr lang="en-US" dirty="0"/>
              <a:t>)</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086269949"/>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unit cost</a:t>
            </a: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7" name="Grafik 6"/>
          <p:cNvPicPr>
            <a:picLocks noChangeAspect="1"/>
          </p:cNvPicPr>
          <p:nvPr>
            <p:custDataLst>
              <p:tags r:id="rId4"/>
            </p:custDataLst>
          </p:nvPr>
        </p:nvPicPr>
        <p:blipFill rotWithShape="1">
          <a:blip r:embed="rId19"/>
          <a:srcRect t="10838" r="24883" b="18136"/>
          <a:stretch/>
        </p:blipFill>
        <p:spPr>
          <a:xfrm>
            <a:off x="2503226" y="1724297"/>
            <a:ext cx="3340225" cy="1907177"/>
          </a:xfrm>
          <a:prstGeom prst="rect">
            <a:avLst/>
          </a:prstGeom>
        </p:spPr>
      </p:pic>
      <p:grpSp>
        <p:nvGrpSpPr>
          <p:cNvPr id="27" name="Group 2"/>
          <p:cNvGrpSpPr/>
          <p:nvPr>
            <p:custDataLst>
              <p:tags r:id="rId5"/>
            </p:custDataLst>
          </p:nvPr>
        </p:nvGrpSpPr>
        <p:grpSpPr>
          <a:xfrm>
            <a:off x="3230880" y="1611084"/>
            <a:ext cx="1854925" cy="1654629"/>
            <a:chOff x="-755730" y="5561012"/>
            <a:chExt cx="2174657" cy="1624013"/>
          </a:xfrm>
        </p:grpSpPr>
        <p:sp>
          <p:nvSpPr>
            <p:cNvPr id="28" name="Rectangle 2"/>
            <p:cNvSpPr>
              <a:spLocks noChangeArrowheads="1"/>
            </p:cNvSpPr>
            <p:nvPr>
              <p:custDataLst>
                <p:tags r:id="rId7"/>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8"/>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8" name="Grafik 7"/>
          <p:cNvPicPr>
            <a:picLocks noChangeAspect="1"/>
          </p:cNvPicPr>
          <p:nvPr>
            <p:custDataLst>
              <p:tags r:id="rId6"/>
            </p:custDataLst>
          </p:nvPr>
        </p:nvPicPr>
        <p:blipFill>
          <a:blip r:embed="rId20"/>
          <a:stretch>
            <a:fillRect/>
          </a:stretch>
        </p:blipFill>
        <p:spPr>
          <a:xfrm>
            <a:off x="-2793400" y="2213404"/>
            <a:ext cx="2024047" cy="2225233"/>
          </a:xfrm>
          <a:prstGeom prst="rect">
            <a:avLst/>
          </a:prstGeom>
        </p:spPr>
      </p:pic>
    </p:spTree>
    <p:extLst>
      <p:ext uri="{BB962C8B-B14F-4D97-AF65-F5344CB8AC3E}">
        <p14:creationId xmlns:p14="http://schemas.microsoft.com/office/powerpoint/2010/main" val="132619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XXX AG </a:t>
            </a:r>
            <a:r>
              <a:rPr lang="en-US" noProof="0" dirty="0" smtClean="0"/>
              <a:t>achieved</a:t>
            </a:r>
            <a:r>
              <a:rPr lang="en-US" noProof="0" dirty="0"/>
              <a:t> </a:t>
            </a:r>
            <a:r>
              <a:rPr lang="en-US" noProof="0" dirty="0" smtClean="0"/>
              <a:t>half </a:t>
            </a:r>
            <a:r>
              <a:rPr lang="en-US" noProof="0" dirty="0"/>
              <a:t>of the budget in the first six months of the year 2013. </a:t>
            </a:r>
            <a:r>
              <a:rPr lang="en-US" noProof="0" dirty="0" smtClean="0"/>
              <a:t>The </a:t>
            </a:r>
            <a:r>
              <a:rPr lang="en-US" noProof="0" dirty="0"/>
              <a:t>degree of budget achievement for the first six months was comparable to the level of the previous year</a:t>
            </a:r>
            <a:r>
              <a:rPr lang="en-US" noProof="0" dirty="0" smtClean="0"/>
              <a:t>.</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XXX</a:t>
            </a:r>
          </a:p>
          <a:p>
            <a:pPr lvl="2"/>
            <a:r>
              <a:rPr lang="en-US" noProof="0" dirty="0" smtClean="0"/>
              <a:t>XXX</a:t>
            </a:r>
            <a:endParaRPr lang="en-US" noProof="0" dirty="0"/>
          </a:p>
        </p:txBody>
      </p:sp>
      <p:sp>
        <p:nvSpPr>
          <p:cNvPr id="4" name="Titel 3"/>
          <p:cNvSpPr>
            <a:spLocks noGrp="1"/>
          </p:cNvSpPr>
          <p:nvPr>
            <p:ph type="title"/>
          </p:nvPr>
        </p:nvSpPr>
        <p:spPr/>
        <p:txBody>
          <a:bodyPr/>
          <a:lstStyle/>
          <a:p>
            <a:r>
              <a:rPr lang="en-US" noProof="0" dirty="0"/>
              <a:t>7. Does the current trading/LTM or the current forecast support the sales and gross profit planning? (1/2)</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415936" y="5701816"/>
            <a:ext cx="340197" cy="405178"/>
          </a:xfrm>
          <a:prstGeom prst="rect">
            <a:avLst/>
          </a:prstGeom>
        </p:spPr>
      </p:pic>
      <p:pic>
        <p:nvPicPr>
          <p:cNvPr id="21" name="Grafik 20"/>
          <p:cNvPicPr>
            <a:picLocks noChangeAspect="1"/>
          </p:cNvPicPr>
          <p:nvPr/>
        </p:nvPicPr>
        <p:blipFill>
          <a:blip r:embed="rId12"/>
          <a:stretch>
            <a:fillRect/>
          </a:stretch>
        </p:blipFill>
        <p:spPr>
          <a:xfrm>
            <a:off x="7699552" y="5701816"/>
            <a:ext cx="340197" cy="405178"/>
          </a:xfrm>
          <a:prstGeom prst="rect">
            <a:avLst/>
          </a:prstGeom>
        </p:spPr>
      </p:pic>
      <p:pic>
        <p:nvPicPr>
          <p:cNvPr id="22" name="Grafik 21"/>
          <p:cNvPicPr>
            <a:picLocks noChangeAspect="1"/>
          </p:cNvPicPr>
          <p:nvPr/>
        </p:nvPicPr>
        <p:blipFill>
          <a:blip r:embed="rId13"/>
          <a:stretch>
            <a:fillRect/>
          </a:stretch>
        </p:blipFill>
        <p:spPr>
          <a:xfrm>
            <a:off x="7983168"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YTD June 2013</a:t>
            </a:r>
          </a:p>
        </p:txBody>
      </p:sp>
      <p:pic>
        <p:nvPicPr>
          <p:cNvPr id="30" name="Grafik 29"/>
          <p:cNvPicPr>
            <a:picLocks/>
          </p:cNvPicPr>
          <p:nvPr/>
        </p:nvPicPr>
        <p:blipFill>
          <a:blip r:embed="rId16">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7"/>
          <a:stretch>
            <a:fillRect/>
          </a:stretch>
        </p:blipFill>
        <p:spPr>
          <a:xfrm>
            <a:off x="8834016" y="5701816"/>
            <a:ext cx="340197" cy="405178"/>
          </a:xfrm>
          <a:prstGeom prst="rect">
            <a:avLst/>
          </a:prstGeom>
        </p:spPr>
      </p:pic>
      <p:sp>
        <p:nvSpPr>
          <p:cNvPr id="25" name="Rectangle 4"/>
          <p:cNvSpPr>
            <a:spLocks noChangeArrowheads="1"/>
          </p:cNvSpPr>
          <p:nvPr>
            <p:custDataLst>
              <p:tags r:id="rId3"/>
            </p:custDataLst>
          </p:nvPr>
        </p:nvSpPr>
        <p:spPr bwMode="gray">
          <a:xfrm>
            <a:off x="7763608" y="5454591"/>
            <a:ext cx="1653442" cy="223679"/>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presentation at the segment level, or such</a:t>
            </a:r>
          </a:p>
        </p:txBody>
      </p:sp>
      <p:pic>
        <p:nvPicPr>
          <p:cNvPr id="2" name="Grafik 1"/>
          <p:cNvPicPr>
            <a:picLocks noChangeAspect="1"/>
          </p:cNvPicPr>
          <p:nvPr>
            <p:custDataLst>
              <p:tags r:id="rId4"/>
            </p:custDataLst>
          </p:nvPr>
        </p:nvPicPr>
        <p:blipFill rotWithShape="1">
          <a:blip r:embed="rId18"/>
          <a:srcRect l="2197" t="8756" r="21290" b="16718"/>
          <a:stretch/>
        </p:blipFill>
        <p:spPr>
          <a:xfrm>
            <a:off x="2446338" y="1572389"/>
            <a:ext cx="3398836" cy="2032955"/>
          </a:xfrm>
          <a:prstGeom prst="rect">
            <a:avLst/>
          </a:prstGeom>
        </p:spPr>
      </p:pic>
      <p:pic>
        <p:nvPicPr>
          <p:cNvPr id="11" name="Grafik 10"/>
          <p:cNvPicPr>
            <a:picLocks noChangeAspect="1"/>
          </p:cNvPicPr>
          <p:nvPr>
            <p:custDataLst>
              <p:tags r:id="rId5"/>
            </p:custDataLst>
          </p:nvPr>
        </p:nvPicPr>
        <p:blipFill>
          <a:blip r:embed="rId19"/>
          <a:stretch>
            <a:fillRect/>
          </a:stretch>
        </p:blipFill>
        <p:spPr>
          <a:xfrm>
            <a:off x="2457573" y="3823957"/>
            <a:ext cx="3387600" cy="1334976"/>
          </a:xfrm>
          <a:prstGeom prst="rect">
            <a:avLst/>
          </a:prstGeom>
        </p:spPr>
      </p:pic>
      <p:pic>
        <p:nvPicPr>
          <p:cNvPr id="8" name="Grafik 7"/>
          <p:cNvPicPr>
            <a:picLocks noChangeAspect="1"/>
          </p:cNvPicPr>
          <p:nvPr>
            <p:custDataLst>
              <p:tags r:id="rId6"/>
            </p:custDataLst>
          </p:nvPr>
        </p:nvPicPr>
        <p:blipFill>
          <a:blip r:embed="rId20"/>
          <a:stretch>
            <a:fillRect/>
          </a:stretch>
        </p:blipFill>
        <p:spPr>
          <a:xfrm>
            <a:off x="-2793400" y="1464589"/>
            <a:ext cx="1981372" cy="2219136"/>
          </a:xfrm>
          <a:prstGeom prst="rect">
            <a:avLst/>
          </a:prstGeom>
        </p:spPr>
      </p:pic>
      <p:pic>
        <p:nvPicPr>
          <p:cNvPr id="12" name="Grafik 11"/>
          <p:cNvPicPr>
            <a:picLocks noChangeAspect="1"/>
          </p:cNvPicPr>
          <p:nvPr>
            <p:custDataLst>
              <p:tags r:id="rId7"/>
            </p:custDataLst>
          </p:nvPr>
        </p:nvPicPr>
        <p:blipFill>
          <a:blip r:embed="rId21"/>
          <a:stretch>
            <a:fillRect/>
          </a:stretch>
        </p:blipFill>
        <p:spPr>
          <a:xfrm>
            <a:off x="-2793400" y="3847905"/>
            <a:ext cx="1975275" cy="2225233"/>
          </a:xfrm>
          <a:prstGeom prst="rect">
            <a:avLst/>
          </a:prstGeom>
        </p:spPr>
      </p:pic>
    </p:spTree>
    <p:extLst>
      <p:ext uri="{BB962C8B-B14F-4D97-AF65-F5344CB8AC3E}">
        <p14:creationId xmlns:p14="http://schemas.microsoft.com/office/powerpoint/2010/main" val="24737987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In view of the current business development, the 2013 budget appears very ambitious.</a:t>
            </a:r>
          </a:p>
          <a:p>
            <a:r>
              <a:rPr lang="en-US" noProof="0" dirty="0"/>
              <a:t>The current forecast reflects a deviation below plan for 2013.</a:t>
            </a:r>
          </a:p>
          <a:p>
            <a:r>
              <a:rPr lang="en-US" noProof="0" dirty="0"/>
              <a:t>No subsequent impacts for the further planning years are expected.</a:t>
            </a:r>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Current business development</a:t>
            </a:r>
          </a:p>
          <a:p>
            <a:pPr lvl="2"/>
            <a:r>
              <a:rPr lang="en-US" noProof="0" dirty="0" smtClean="0"/>
              <a:t>The current business development in the first half of 2013 is below the expectations of XXX AG. This is primarily attributable to XXX.</a:t>
            </a:r>
          </a:p>
          <a:p>
            <a:pPr lvl="2"/>
            <a:r>
              <a:rPr lang="en-US" noProof="0" dirty="0" smtClean="0"/>
              <a:t>The current business development, which is below expectations, reflects the adjusted forecast, which is below budget. The expected sales are now €</a:t>
            </a:r>
            <a:r>
              <a:rPr lang="en-US" noProof="0" dirty="0" err="1" smtClean="0"/>
              <a:t>x.x</a:t>
            </a:r>
            <a:r>
              <a:rPr lang="en-US" noProof="0" dirty="0" smtClean="0"/>
              <a:t> million or ca. X% and the EBITDA ca. €</a:t>
            </a:r>
            <a:r>
              <a:rPr lang="en-US" noProof="0" dirty="0" err="1" smtClean="0"/>
              <a:t>x.x</a:t>
            </a:r>
            <a:r>
              <a:rPr lang="en-US" noProof="0" dirty="0" smtClean="0"/>
              <a:t> million or ca. X% below budget.</a:t>
            </a:r>
          </a:p>
          <a:p>
            <a:pPr lvl="2"/>
            <a:r>
              <a:rPr lang="en-US" noProof="0" dirty="0" smtClean="0"/>
              <a:t>Along with the business development, personnel costs above expectations in the forecast of the EBITDA are to be noted. These are due to an early conclusion of a collective bargaining agreement and encumbrances from litigation XXX.</a:t>
            </a:r>
          </a:p>
          <a:p>
            <a:pPr lvl="2"/>
            <a:r>
              <a:rPr lang="en-US" noProof="0" dirty="0" smtClean="0"/>
              <a:t>The XXX AG management does not foresee any subsequent impact for the planning years 2014 and 2015 in the failure to make the budget in planning year 2013. We agree with this estimation on the basis of the information provided to us and the analyses we conducted. </a:t>
            </a:r>
            <a:endParaRPr lang="en-US" noProof="0" dirty="0"/>
          </a:p>
        </p:txBody>
      </p:sp>
      <p:sp>
        <p:nvSpPr>
          <p:cNvPr id="4" name="Titel 3"/>
          <p:cNvSpPr>
            <a:spLocks noGrp="1"/>
          </p:cNvSpPr>
          <p:nvPr>
            <p:ph type="title"/>
          </p:nvPr>
        </p:nvSpPr>
        <p:spPr/>
        <p:txBody>
          <a:bodyPr/>
          <a:lstStyle/>
          <a:p>
            <a:r>
              <a:rPr lang="en-US" noProof="0" dirty="0"/>
              <a:t>7. Does the current trading/LTM or the current forecast support the sales and gross profit planning?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9">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7415936" y="5701816"/>
            <a:ext cx="340197" cy="405178"/>
          </a:xfrm>
          <a:prstGeom prst="rect">
            <a:avLst/>
          </a:prstGeom>
        </p:spPr>
      </p:pic>
      <p:pic>
        <p:nvPicPr>
          <p:cNvPr id="21" name="Grafik 20"/>
          <p:cNvPicPr>
            <a:picLocks noChangeAspect="1"/>
          </p:cNvPicPr>
          <p:nvPr/>
        </p:nvPicPr>
        <p:blipFill>
          <a:blip r:embed="rId11"/>
          <a:stretch>
            <a:fillRect/>
          </a:stretch>
        </p:blipFill>
        <p:spPr>
          <a:xfrm>
            <a:off x="7699552" y="5701816"/>
            <a:ext cx="340197" cy="405178"/>
          </a:xfrm>
          <a:prstGeom prst="rect">
            <a:avLst/>
          </a:prstGeom>
        </p:spPr>
      </p:pic>
      <p:pic>
        <p:nvPicPr>
          <p:cNvPr id="22" name="Grafik 21"/>
          <p:cNvPicPr>
            <a:picLocks noChangeAspect="1"/>
          </p:cNvPicPr>
          <p:nvPr/>
        </p:nvPicPr>
        <p:blipFill>
          <a:blip r:embed="rId12"/>
          <a:stretch>
            <a:fillRect/>
          </a:stretch>
        </p:blipFill>
        <p:spPr>
          <a:xfrm>
            <a:off x="7983168" y="5701816"/>
            <a:ext cx="340197" cy="405178"/>
          </a:xfrm>
          <a:prstGeom prst="rect">
            <a:avLst/>
          </a:prstGeom>
        </p:spPr>
      </p:pic>
      <p:pic>
        <p:nvPicPr>
          <p:cNvPr id="23" name="Grafik 22"/>
          <p:cNvPicPr>
            <a:picLocks noChangeAspect="1"/>
          </p:cNvPicPr>
          <p:nvPr/>
        </p:nvPicPr>
        <p:blipFill>
          <a:blip r:embed="rId13">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4">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a:t>
            </a:r>
          </a:p>
        </p:txBody>
      </p:sp>
      <p:pic>
        <p:nvPicPr>
          <p:cNvPr id="30" name="Grafik 29"/>
          <p:cNvPicPr>
            <a:picLocks/>
          </p:cNvPicPr>
          <p:nvPr/>
        </p:nvPicPr>
        <p:blipFill>
          <a:blip r:embed="rId15">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6">
            <a:duotone>
              <a:schemeClr val="bg2">
                <a:shade val="45000"/>
                <a:satMod val="135000"/>
              </a:schemeClr>
              <a:prstClr val="white"/>
            </a:duotone>
          </a:blip>
          <a:stretch>
            <a:fillRect/>
          </a:stretch>
        </p:blipFill>
        <p:spPr>
          <a:xfrm>
            <a:off x="8834016" y="5701816"/>
            <a:ext cx="340197" cy="405178"/>
          </a:xfrm>
          <a:prstGeom prst="rect">
            <a:avLst/>
          </a:prstGeom>
        </p:spPr>
      </p:pic>
      <p:pic>
        <p:nvPicPr>
          <p:cNvPr id="7" name="Grafik 6"/>
          <p:cNvPicPr>
            <a:picLocks noChangeAspect="1"/>
          </p:cNvPicPr>
          <p:nvPr>
            <p:custDataLst>
              <p:tags r:id="rId3"/>
            </p:custDataLst>
          </p:nvPr>
        </p:nvPicPr>
        <p:blipFill rotWithShape="1">
          <a:blip r:embed="rId17"/>
          <a:srcRect l="6796" r="22413" b="16791"/>
          <a:stretch/>
        </p:blipFill>
        <p:spPr>
          <a:xfrm>
            <a:off x="2438400" y="1566385"/>
            <a:ext cx="3406773" cy="1969292"/>
          </a:xfrm>
          <a:prstGeom prst="rect">
            <a:avLst/>
          </a:prstGeom>
        </p:spPr>
      </p:pic>
      <p:pic>
        <p:nvPicPr>
          <p:cNvPr id="12" name="Grafik 11"/>
          <p:cNvPicPr>
            <a:picLocks noChangeAspect="1"/>
          </p:cNvPicPr>
          <p:nvPr>
            <p:custDataLst>
              <p:tags r:id="rId4"/>
            </p:custDataLst>
          </p:nvPr>
        </p:nvPicPr>
        <p:blipFill>
          <a:blip r:embed="rId18"/>
          <a:stretch>
            <a:fillRect/>
          </a:stretch>
        </p:blipFill>
        <p:spPr>
          <a:xfrm>
            <a:off x="2457573" y="3457428"/>
            <a:ext cx="3387600" cy="2569372"/>
          </a:xfrm>
          <a:prstGeom prst="rect">
            <a:avLst/>
          </a:prstGeom>
        </p:spPr>
      </p:pic>
      <p:pic>
        <p:nvPicPr>
          <p:cNvPr id="8" name="Grafik 7"/>
          <p:cNvPicPr>
            <a:picLocks noChangeAspect="1"/>
          </p:cNvPicPr>
          <p:nvPr>
            <p:custDataLst>
              <p:tags r:id="rId5"/>
            </p:custDataLst>
          </p:nvPr>
        </p:nvPicPr>
        <p:blipFill>
          <a:blip r:embed="rId19"/>
          <a:stretch>
            <a:fillRect/>
          </a:stretch>
        </p:blipFill>
        <p:spPr>
          <a:xfrm>
            <a:off x="-2748743" y="1422400"/>
            <a:ext cx="1981372" cy="2225233"/>
          </a:xfrm>
          <a:prstGeom prst="rect">
            <a:avLst/>
          </a:prstGeom>
        </p:spPr>
      </p:pic>
      <p:pic>
        <p:nvPicPr>
          <p:cNvPr id="11" name="Grafik 10"/>
          <p:cNvPicPr>
            <a:picLocks noChangeAspect="1"/>
          </p:cNvPicPr>
          <p:nvPr>
            <p:custDataLst>
              <p:tags r:id="rId6"/>
            </p:custDataLst>
          </p:nvPr>
        </p:nvPicPr>
        <p:blipFill>
          <a:blip r:embed="rId20"/>
          <a:stretch>
            <a:fillRect/>
          </a:stretch>
        </p:blipFill>
        <p:spPr>
          <a:xfrm>
            <a:off x="-2748743" y="3807664"/>
            <a:ext cx="1975275" cy="2219136"/>
          </a:xfrm>
          <a:prstGeom prst="rect">
            <a:avLst/>
          </a:prstGeom>
        </p:spPr>
      </p:pic>
    </p:spTree>
    <p:extLst>
      <p:ext uri="{BB962C8B-B14F-4D97-AF65-F5344CB8AC3E}">
        <p14:creationId xmlns:p14="http://schemas.microsoft.com/office/powerpoint/2010/main" val="713676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smtClean="0"/>
              <a:t>There is a material currency risk for the XXX AG with respect to the US dollar.</a:t>
            </a:r>
          </a:p>
          <a:p>
            <a:r>
              <a:rPr lang="en-US" noProof="0" dirty="0" smtClean="0"/>
              <a:t>The exchange rate assumed in the planning appears appropriate in view of the current market data.</a:t>
            </a:r>
            <a:endParaRPr lang="en-US" noProof="0" dirty="0"/>
          </a:p>
        </p:txBody>
      </p:sp>
      <p:sp>
        <p:nvSpPr>
          <p:cNvPr id="5" name="Textplatzhalter 4"/>
          <p:cNvSpPr>
            <a:spLocks noGrp="1"/>
          </p:cNvSpPr>
          <p:nvPr>
            <p:ph type="body" sz="quarter" idx="12"/>
          </p:nvPr>
        </p:nvSpPr>
        <p:spPr>
          <a:xfrm>
            <a:off x="6022732" y="1422400"/>
            <a:ext cx="3407958" cy="4604400"/>
          </a:xfrm>
        </p:spPr>
        <p:txBody>
          <a:bodyPr/>
          <a:lstStyle/>
          <a:p>
            <a:r>
              <a:rPr lang="en-US" noProof="0" dirty="0" smtClean="0"/>
              <a:t>Currency risks</a:t>
            </a:r>
          </a:p>
          <a:p>
            <a:pPr lvl="2"/>
            <a:r>
              <a:rPr lang="en-US" noProof="0" dirty="0" smtClean="0"/>
              <a:t>The XXX AG conducts about two-thirds of its business in euros and about one-third in US dollars.</a:t>
            </a:r>
          </a:p>
          <a:p>
            <a:pPr lvl="2"/>
            <a:r>
              <a:rPr lang="en-US" noProof="0" dirty="0" smtClean="0"/>
              <a:t>The expenses of the XXX AG are in a comparable ratio.</a:t>
            </a:r>
          </a:p>
          <a:p>
            <a:pPr lvl="2"/>
            <a:r>
              <a:rPr lang="en-US" noProof="0" dirty="0" smtClean="0"/>
              <a:t>While there is a major currency risk at the level of sales, due to the material share of the business conducted in dollars, the currency risk is lower at the profit level due to the compensating effects of the expenses.</a:t>
            </a:r>
          </a:p>
          <a:p>
            <a:pPr lvl="2"/>
            <a:r>
              <a:rPr lang="en-US" noProof="0" dirty="0" smtClean="0"/>
              <a:t>The planning of the XXX AG is based on a plan exchange rate of XXX USD/EUR in the entire planning period. This appears appropriate in view of the current market expectations for the USD/EUR exchange rates.</a:t>
            </a:r>
            <a:endParaRPr lang="en-US" noProof="0" dirty="0"/>
          </a:p>
        </p:txBody>
      </p:sp>
      <p:sp>
        <p:nvSpPr>
          <p:cNvPr id="4" name="Titel 3"/>
          <p:cNvSpPr>
            <a:spLocks noGrp="1"/>
          </p:cNvSpPr>
          <p:nvPr>
            <p:ph type="title"/>
          </p:nvPr>
        </p:nvSpPr>
        <p:spPr/>
        <p:txBody>
          <a:bodyPr/>
          <a:lstStyle/>
          <a:p>
            <a:r>
              <a:rPr lang="en-US" noProof="0" dirty="0"/>
              <a:t>8. Do material currency risks exist for the sales and gross profit planning?</a:t>
            </a:r>
          </a:p>
        </p:txBody>
      </p:sp>
      <p:sp>
        <p:nvSpPr>
          <p:cNvPr id="3" name="Textplatzhalter 2"/>
          <p:cNvSpPr>
            <a:spLocks noGrp="1"/>
          </p:cNvSpPr>
          <p:nvPr>
            <p:ph type="body" sz="quarter" idx="13"/>
          </p:nvPr>
        </p:nvSpPr>
        <p:spPr/>
        <p:txBody>
          <a:bodyPr/>
          <a:lstStyle/>
          <a:p>
            <a:r>
              <a:rPr lang="en-US" noProof="0" dirty="0"/>
              <a:t>Sales and Gross Profit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stretch>
            <a:fillRect/>
          </a:stretch>
        </p:blipFill>
        <p:spPr>
          <a:xfrm>
            <a:off x="7132320" y="5701816"/>
            <a:ext cx="340197" cy="405178"/>
          </a:xfrm>
          <a:prstGeom prst="rect">
            <a:avLst/>
          </a:prstGeom>
        </p:spPr>
      </p:pic>
      <p:pic>
        <p:nvPicPr>
          <p:cNvPr id="20" name="Grafik 19"/>
          <p:cNvPicPr>
            <a:picLocks noChangeAspect="1"/>
          </p:cNvPicPr>
          <p:nvPr/>
        </p:nvPicPr>
        <p:blipFill>
          <a:blip r:embed="rId14"/>
          <a:stretch>
            <a:fillRect/>
          </a:stretch>
        </p:blipFill>
        <p:spPr>
          <a:xfrm>
            <a:off x="7415936" y="5701816"/>
            <a:ext cx="340197" cy="405178"/>
          </a:xfrm>
          <a:prstGeom prst="rect">
            <a:avLst/>
          </a:prstGeom>
        </p:spPr>
      </p:pic>
      <p:pic>
        <p:nvPicPr>
          <p:cNvPr id="21" name="Grafik 20"/>
          <p:cNvPicPr>
            <a:picLocks noChangeAspect="1"/>
          </p:cNvPicPr>
          <p:nvPr/>
        </p:nvPicPr>
        <p:blipFill>
          <a:blip r:embed="rId15"/>
          <a:stretch>
            <a:fillRect/>
          </a:stretch>
        </p:blipFill>
        <p:spPr>
          <a:xfrm>
            <a:off x="7699552" y="5701816"/>
            <a:ext cx="340197" cy="405178"/>
          </a:xfrm>
          <a:prstGeom prst="rect">
            <a:avLst/>
          </a:prstGeom>
        </p:spPr>
      </p:pic>
      <p:pic>
        <p:nvPicPr>
          <p:cNvPr id="22" name="Grafik 21"/>
          <p:cNvPicPr>
            <a:picLocks noChangeAspect="1"/>
          </p:cNvPicPr>
          <p:nvPr/>
        </p:nvPicPr>
        <p:blipFill>
          <a:blip r:embed="rId16">
            <a:duotone>
              <a:schemeClr val="bg2">
                <a:shade val="45000"/>
                <a:satMod val="135000"/>
              </a:schemeClr>
              <a:prstClr val="white"/>
            </a:duotone>
          </a:blip>
          <a:stretch>
            <a:fillRect/>
          </a:stretch>
        </p:blipFill>
        <p:spPr>
          <a:xfrm>
            <a:off x="7983168" y="5701816"/>
            <a:ext cx="340197" cy="405178"/>
          </a:xfrm>
          <a:prstGeom prst="rect">
            <a:avLst/>
          </a:prstGeom>
        </p:spPr>
      </p:pic>
      <p:pic>
        <p:nvPicPr>
          <p:cNvPr id="23" name="Grafik 22"/>
          <p:cNvPicPr>
            <a:picLocks noChangeAspect="1"/>
          </p:cNvPicPr>
          <p:nvPr/>
        </p:nvPicPr>
        <p:blipFill>
          <a:blip r:embed="rId17">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8">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2"/>
            </p:custDataLst>
          </p:nvPr>
        </p:nvSpPr>
        <p:spPr>
          <a:xfrm>
            <a:off x="2447923" y="1422400"/>
            <a:ext cx="1596540"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Sales earnings 2012</a:t>
            </a:r>
            <a:endParaRPr lang="en-US" sz="900" kern="0" dirty="0">
              <a:latin typeface="Arial" panose="020B0604020202020204" pitchFamily="34" charset="0"/>
              <a:cs typeface="Arial" panose="020B0604020202020204" pitchFamily="34" charset="0"/>
            </a:endParaRPr>
          </a:p>
        </p:txBody>
      </p:sp>
      <p:pic>
        <p:nvPicPr>
          <p:cNvPr id="30" name="Grafik 29"/>
          <p:cNvPicPr>
            <a:picLocks/>
          </p:cNvPicPr>
          <p:nvPr/>
        </p:nvPicPr>
        <p:blipFill>
          <a:blip r:embed="rId19">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20">
            <a:duotone>
              <a:schemeClr val="bg2">
                <a:shade val="45000"/>
                <a:satMod val="135000"/>
              </a:schemeClr>
              <a:prstClr val="white"/>
            </a:duotone>
          </a:blip>
          <a:stretch>
            <a:fillRect/>
          </a:stretch>
        </p:blipFill>
        <p:spPr>
          <a:xfrm>
            <a:off x="8834016" y="5701816"/>
            <a:ext cx="340197" cy="405178"/>
          </a:xfrm>
          <a:prstGeom prst="rect">
            <a:avLst/>
          </a:prstGeom>
        </p:spPr>
      </p:pic>
      <p:sp>
        <p:nvSpPr>
          <p:cNvPr id="25" name="Text Placeholder 12"/>
          <p:cNvSpPr txBox="1">
            <a:spLocks/>
          </p:cNvSpPr>
          <p:nvPr>
            <p:custDataLst>
              <p:tags r:id="rId3"/>
            </p:custDataLst>
          </p:nvPr>
        </p:nvSpPr>
        <p:spPr>
          <a:xfrm>
            <a:off x="2447922" y="38227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Plan vs. forward exchange rate USD/EUR</a:t>
            </a:r>
          </a:p>
        </p:txBody>
      </p:sp>
      <p:sp>
        <p:nvSpPr>
          <p:cNvPr id="27" name="Text Placeholder 12"/>
          <p:cNvSpPr txBox="1">
            <a:spLocks/>
          </p:cNvSpPr>
          <p:nvPr>
            <p:custDataLst>
              <p:tags r:id="rId4"/>
            </p:custDataLst>
          </p:nvPr>
        </p:nvSpPr>
        <p:spPr>
          <a:xfrm>
            <a:off x="4244119" y="1422400"/>
            <a:ext cx="1596540"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Expenses 2012</a:t>
            </a:r>
            <a:endParaRPr lang="en-US" sz="900" kern="0" dirty="0">
              <a:latin typeface="Arial" panose="020B0604020202020204" pitchFamily="34" charset="0"/>
              <a:cs typeface="Arial" panose="020B0604020202020204" pitchFamily="34" charset="0"/>
            </a:endParaRPr>
          </a:p>
        </p:txBody>
      </p:sp>
      <p:pic>
        <p:nvPicPr>
          <p:cNvPr id="2" name="Grafik 1"/>
          <p:cNvPicPr>
            <a:picLocks noChangeAspect="1"/>
          </p:cNvPicPr>
          <p:nvPr>
            <p:custDataLst>
              <p:tags r:id="rId5"/>
            </p:custDataLst>
          </p:nvPr>
        </p:nvPicPr>
        <p:blipFill rotWithShape="1">
          <a:blip r:embed="rId21"/>
          <a:srcRect l="28130" t="19434" r="35701" b="5078"/>
          <a:stretch/>
        </p:blipFill>
        <p:spPr>
          <a:xfrm>
            <a:off x="2447109" y="1820091"/>
            <a:ext cx="1611085" cy="1802675"/>
          </a:xfrm>
          <a:prstGeom prst="rect">
            <a:avLst/>
          </a:prstGeom>
        </p:spPr>
      </p:pic>
      <p:pic>
        <p:nvPicPr>
          <p:cNvPr id="11" name="Grafik 10"/>
          <p:cNvPicPr>
            <a:picLocks noChangeAspect="1"/>
          </p:cNvPicPr>
          <p:nvPr>
            <p:custDataLst>
              <p:tags r:id="rId6"/>
            </p:custDataLst>
          </p:nvPr>
        </p:nvPicPr>
        <p:blipFill rotWithShape="1">
          <a:blip r:embed="rId22"/>
          <a:srcRect l="28283" t="19446" r="35521" b="5017"/>
          <a:stretch/>
        </p:blipFill>
        <p:spPr>
          <a:xfrm>
            <a:off x="4241074" y="1820091"/>
            <a:ext cx="1602377" cy="1802675"/>
          </a:xfrm>
          <a:prstGeom prst="rect">
            <a:avLst/>
          </a:prstGeom>
        </p:spPr>
      </p:pic>
      <p:pic>
        <p:nvPicPr>
          <p:cNvPr id="16" name="Grafik 15"/>
          <p:cNvPicPr>
            <a:picLocks noChangeAspect="1"/>
          </p:cNvPicPr>
          <p:nvPr>
            <p:custDataLst>
              <p:tags r:id="rId7"/>
            </p:custDataLst>
          </p:nvPr>
        </p:nvPicPr>
        <p:blipFill>
          <a:blip r:embed="rId23"/>
          <a:stretch>
            <a:fillRect/>
          </a:stretch>
        </p:blipFill>
        <p:spPr>
          <a:xfrm>
            <a:off x="2371729" y="3790673"/>
            <a:ext cx="4483274" cy="2794916"/>
          </a:xfrm>
          <a:prstGeom prst="rect">
            <a:avLst/>
          </a:prstGeom>
        </p:spPr>
      </p:pic>
      <p:pic>
        <p:nvPicPr>
          <p:cNvPr id="8" name="Grafik 7"/>
          <p:cNvPicPr>
            <a:picLocks noChangeAspect="1"/>
          </p:cNvPicPr>
          <p:nvPr>
            <p:custDataLst>
              <p:tags r:id="rId8"/>
            </p:custDataLst>
          </p:nvPr>
        </p:nvPicPr>
        <p:blipFill>
          <a:blip r:embed="rId24"/>
          <a:stretch>
            <a:fillRect/>
          </a:stretch>
        </p:blipFill>
        <p:spPr>
          <a:xfrm>
            <a:off x="-2662771" y="1175175"/>
            <a:ext cx="1987468" cy="2225233"/>
          </a:xfrm>
          <a:prstGeom prst="rect">
            <a:avLst/>
          </a:prstGeom>
        </p:spPr>
      </p:pic>
      <p:pic>
        <p:nvPicPr>
          <p:cNvPr id="12" name="Grafik 11"/>
          <p:cNvPicPr>
            <a:picLocks noChangeAspect="1"/>
          </p:cNvPicPr>
          <p:nvPr>
            <p:custDataLst>
              <p:tags r:id="rId9"/>
            </p:custDataLst>
          </p:nvPr>
        </p:nvPicPr>
        <p:blipFill>
          <a:blip r:embed="rId25"/>
          <a:stretch>
            <a:fillRect/>
          </a:stretch>
        </p:blipFill>
        <p:spPr>
          <a:xfrm>
            <a:off x="-2662771" y="2287791"/>
            <a:ext cx="1987468" cy="2219136"/>
          </a:xfrm>
          <a:prstGeom prst="rect">
            <a:avLst/>
          </a:prstGeom>
        </p:spPr>
      </p:pic>
      <p:pic>
        <p:nvPicPr>
          <p:cNvPr id="15" name="Grafik 14"/>
          <p:cNvPicPr>
            <a:picLocks noChangeAspect="1"/>
          </p:cNvPicPr>
          <p:nvPr>
            <p:custDataLst>
              <p:tags r:id="rId10"/>
            </p:custDataLst>
          </p:nvPr>
        </p:nvPicPr>
        <p:blipFill>
          <a:blip r:embed="rId26"/>
          <a:stretch>
            <a:fillRect/>
          </a:stretch>
        </p:blipFill>
        <p:spPr>
          <a:xfrm>
            <a:off x="-2662771" y="3801567"/>
            <a:ext cx="1987468" cy="2225233"/>
          </a:xfrm>
          <a:prstGeom prst="rect">
            <a:avLst/>
          </a:prstGeom>
        </p:spPr>
      </p:pic>
    </p:spTree>
    <p:extLst>
      <p:ext uri="{BB962C8B-B14F-4D97-AF65-F5344CB8AC3E}">
        <p14:creationId xmlns:p14="http://schemas.microsoft.com/office/powerpoint/2010/main" val="15110514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The impact of contracts with change-of-control clauses on the XXX AG planning appears to be slight.</a:t>
            </a:r>
            <a:endParaRPr lang="en-US" dirty="0"/>
          </a:p>
        </p:txBody>
      </p:sp>
      <p:sp>
        <p:nvSpPr>
          <p:cNvPr id="5" name="Textplatzhalter 4"/>
          <p:cNvSpPr>
            <a:spLocks noGrp="1"/>
          </p:cNvSpPr>
          <p:nvPr>
            <p:ph type="body" sz="quarter" idx="12"/>
          </p:nvPr>
        </p:nvSpPr>
        <p:spPr>
          <a:xfrm>
            <a:off x="6022732" y="1422400"/>
            <a:ext cx="3407958" cy="4604400"/>
          </a:xfrm>
        </p:spPr>
        <p:txBody>
          <a:bodyPr/>
          <a:lstStyle/>
          <a:p>
            <a:r>
              <a:rPr lang="en-US" dirty="0" smtClean="0"/>
              <a:t>Change-of-control clauses</a:t>
            </a:r>
          </a:p>
          <a:p>
            <a:pPr lvl="2"/>
            <a:r>
              <a:rPr lang="en-US" dirty="0" smtClean="0"/>
              <a:t>The XXX AG basically has five customer contracts that contain a change-of-control contract.</a:t>
            </a:r>
          </a:p>
          <a:p>
            <a:pPr lvl="2"/>
            <a:r>
              <a:rPr lang="en-US" dirty="0" smtClean="0"/>
              <a:t>The share of sales in these contracts is ca. 20% in 2012 and decreases to 10% in the course of planning.</a:t>
            </a:r>
          </a:p>
          <a:p>
            <a:pPr lvl="2"/>
            <a:r>
              <a:rPr lang="en-US" dirty="0" smtClean="0"/>
              <a:t>To date no talks have been held regarding the execution or discontinuation of the change-of-control clauses. The management estimates the probability of an exercising of the clause as being slight.</a:t>
            </a:r>
          </a:p>
          <a:p>
            <a:pPr lvl="2"/>
            <a:r>
              <a:rPr lang="en-US" dirty="0" smtClean="0"/>
              <a:t>Supplier contract with a change-of-control clause do not exist.</a:t>
            </a:r>
            <a:endParaRPr lang="en-US" dirty="0"/>
          </a:p>
        </p:txBody>
      </p:sp>
      <p:sp>
        <p:nvSpPr>
          <p:cNvPr id="4" name="Titel 3"/>
          <p:cNvSpPr>
            <a:spLocks noGrp="1"/>
          </p:cNvSpPr>
          <p:nvPr>
            <p:ph type="title"/>
          </p:nvPr>
        </p:nvSpPr>
        <p:spPr/>
        <p:txBody>
          <a:bodyPr/>
          <a:lstStyle/>
          <a:p>
            <a:r>
              <a:rPr lang="en-US" dirty="0"/>
              <a:t>9. In case of a transaction: What impacts do change-of-control (</a:t>
            </a:r>
            <a:r>
              <a:rPr lang="en-US" dirty="0" err="1"/>
              <a:t>CoC</a:t>
            </a:r>
            <a:r>
              <a:rPr lang="en-US" dirty="0"/>
              <a:t>) clauses have on material (long-term) customer or supplier contracts?</a:t>
            </a:r>
          </a:p>
        </p:txBody>
      </p:sp>
      <p:sp>
        <p:nvSpPr>
          <p:cNvPr id="3" name="Textplatzhalter 2"/>
          <p:cNvSpPr>
            <a:spLocks noGrp="1"/>
          </p:cNvSpPr>
          <p:nvPr>
            <p:ph type="body" sz="quarter" idx="13"/>
          </p:nvPr>
        </p:nvSpPr>
        <p:spPr/>
        <p:txBody>
          <a:bodyPr/>
          <a:lstStyle/>
          <a:p>
            <a:r>
              <a:rPr lang="en-US" dirty="0"/>
              <a:t>Sales and Gross Profit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366855964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duotone>
              <a:schemeClr val="bg2">
                <a:shade val="45000"/>
                <a:satMod val="135000"/>
              </a:schemeClr>
              <a:prstClr val="white"/>
            </a:duotone>
          </a:blip>
          <a:stretch>
            <a:fillRect/>
          </a:stretch>
        </p:blipFill>
        <p:spPr>
          <a:xfrm>
            <a:off x="7132320" y="5701816"/>
            <a:ext cx="340197" cy="405178"/>
          </a:xfrm>
          <a:prstGeom prst="rect">
            <a:avLst/>
          </a:prstGeom>
        </p:spPr>
      </p:pic>
      <p:pic>
        <p:nvPicPr>
          <p:cNvPr id="20" name="Grafik 19"/>
          <p:cNvPicPr>
            <a:picLocks noChangeAspect="1"/>
          </p:cNvPicPr>
          <p:nvPr/>
        </p:nvPicPr>
        <p:blipFill>
          <a:blip r:embed="rId12"/>
          <a:stretch>
            <a:fillRect/>
          </a:stretch>
        </p:blipFill>
        <p:spPr>
          <a:xfrm>
            <a:off x="7415936" y="5701816"/>
            <a:ext cx="340197" cy="405178"/>
          </a:xfrm>
          <a:prstGeom prst="rect">
            <a:avLst/>
          </a:prstGeom>
        </p:spPr>
      </p:pic>
      <p:pic>
        <p:nvPicPr>
          <p:cNvPr id="21" name="Grafik 20"/>
          <p:cNvPicPr>
            <a:picLocks noChangeAspect="1"/>
          </p:cNvPicPr>
          <p:nvPr/>
        </p:nvPicPr>
        <p:blipFill>
          <a:blip r:embed="rId13">
            <a:duotone>
              <a:schemeClr val="bg2">
                <a:shade val="45000"/>
                <a:satMod val="135000"/>
              </a:schemeClr>
              <a:prstClr val="white"/>
            </a:duotone>
          </a:blip>
          <a:stretch>
            <a:fillRect/>
          </a:stretch>
        </p:blipFill>
        <p:spPr>
          <a:xfrm>
            <a:off x="7699552" y="5701816"/>
            <a:ext cx="340197" cy="405178"/>
          </a:xfrm>
          <a:prstGeom prst="rect">
            <a:avLst/>
          </a:prstGeom>
        </p:spPr>
      </p:pic>
      <p:pic>
        <p:nvPicPr>
          <p:cNvPr id="22" name="Grafik 21"/>
          <p:cNvPicPr>
            <a:picLocks noChangeAspect="1"/>
          </p:cNvPicPr>
          <p:nvPr/>
        </p:nvPicPr>
        <p:blipFill>
          <a:blip r:embed="rId14"/>
          <a:stretch>
            <a:fillRect/>
          </a:stretch>
        </p:blipFill>
        <p:spPr>
          <a:xfrm>
            <a:off x="7983168" y="5701816"/>
            <a:ext cx="340197" cy="405178"/>
          </a:xfrm>
          <a:prstGeom prst="rect">
            <a:avLst/>
          </a:prstGeom>
        </p:spPr>
      </p:pic>
      <p:pic>
        <p:nvPicPr>
          <p:cNvPr id="23" name="Grafik 22"/>
          <p:cNvPicPr>
            <a:picLocks noChangeAspect="1"/>
          </p:cNvPicPr>
          <p:nvPr/>
        </p:nvPicPr>
        <p:blipFill>
          <a:blip r:embed="rId15">
            <a:duotone>
              <a:schemeClr val="bg2">
                <a:shade val="45000"/>
                <a:satMod val="135000"/>
              </a:schemeClr>
              <a:prstClr val="white"/>
            </a:duotone>
          </a:blip>
          <a:stretch>
            <a:fillRect/>
          </a:stretch>
        </p:blipFill>
        <p:spPr>
          <a:xfrm>
            <a:off x="8266784" y="5701816"/>
            <a:ext cx="340197" cy="405178"/>
          </a:xfrm>
          <a:prstGeom prst="rect">
            <a:avLst/>
          </a:prstGeom>
        </p:spPr>
      </p:pic>
      <p:pic>
        <p:nvPicPr>
          <p:cNvPr id="24" name="Grafik 23"/>
          <p:cNvPicPr>
            <a:picLocks noChangeAspect="1"/>
          </p:cNvPicPr>
          <p:nvPr/>
        </p:nvPicPr>
        <p:blipFill>
          <a:blip r:embed="rId16">
            <a:duotone>
              <a:schemeClr val="bg2">
                <a:shade val="45000"/>
                <a:satMod val="135000"/>
              </a:schemeClr>
              <a:prstClr val="white"/>
            </a:duotone>
          </a:blip>
          <a:stretch>
            <a:fillRect/>
          </a:stretch>
        </p:blipFill>
        <p:spPr>
          <a:xfrm>
            <a:off x="8550400" y="5701816"/>
            <a:ext cx="340197" cy="405178"/>
          </a:xfrm>
          <a:prstGeom prst="rect">
            <a:avLst/>
          </a:prstGeom>
        </p:spPr>
      </p:pic>
      <p:sp>
        <p:nvSpPr>
          <p:cNvPr id="26" name="Text Placeholder 12"/>
          <p:cNvSpPr txBox="1">
            <a:spLocks/>
          </p:cNvSpPr>
          <p:nvPr>
            <p:custDataLst>
              <p:tags r:id="rId3"/>
            </p:custDataLst>
          </p:nvPr>
        </p:nvSpPr>
        <p:spPr>
          <a:xfrm>
            <a:off x="2447923"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Share of customer contracts with </a:t>
            </a:r>
            <a:r>
              <a:rPr lang="en-US" sz="900" kern="0" dirty="0" err="1">
                <a:latin typeface="Arial" panose="020B0604020202020204" pitchFamily="34" charset="0"/>
                <a:cs typeface="Arial" panose="020B0604020202020204" pitchFamily="34" charset="0"/>
              </a:rPr>
              <a:t>CoC</a:t>
            </a:r>
            <a:r>
              <a:rPr lang="en-US" sz="900" kern="0" dirty="0">
                <a:latin typeface="Arial" panose="020B0604020202020204" pitchFamily="34" charset="0"/>
                <a:cs typeface="Arial" panose="020B0604020202020204" pitchFamily="34" charset="0"/>
              </a:rPr>
              <a:t> clauses</a:t>
            </a:r>
          </a:p>
        </p:txBody>
      </p:sp>
      <p:pic>
        <p:nvPicPr>
          <p:cNvPr id="30" name="Grafik 29"/>
          <p:cNvPicPr>
            <a:picLocks/>
          </p:cNvPicPr>
          <p:nvPr/>
        </p:nvPicPr>
        <p:blipFill>
          <a:blip r:embed="rId17">
            <a:duotone>
              <a:schemeClr val="bg2">
                <a:shade val="45000"/>
                <a:satMod val="135000"/>
              </a:schemeClr>
              <a:prstClr val="white"/>
            </a:duotone>
          </a:blip>
          <a:stretch>
            <a:fillRect/>
          </a:stretch>
        </p:blipFill>
        <p:spPr>
          <a:xfrm>
            <a:off x="9117630" y="5701816"/>
            <a:ext cx="340197" cy="405178"/>
          </a:xfrm>
          <a:prstGeom prst="rect">
            <a:avLst/>
          </a:prstGeom>
        </p:spPr>
      </p:pic>
      <p:pic>
        <p:nvPicPr>
          <p:cNvPr id="31" name="Grafik 30"/>
          <p:cNvPicPr>
            <a:picLocks/>
          </p:cNvPicPr>
          <p:nvPr/>
        </p:nvPicPr>
        <p:blipFill>
          <a:blip r:embed="rId18">
            <a:duotone>
              <a:schemeClr val="bg2">
                <a:shade val="45000"/>
                <a:satMod val="135000"/>
              </a:schemeClr>
              <a:prstClr val="white"/>
            </a:duotone>
          </a:blip>
          <a:stretch>
            <a:fillRect/>
          </a:stretch>
        </p:blipFill>
        <p:spPr>
          <a:xfrm>
            <a:off x="8834016" y="5701816"/>
            <a:ext cx="340197" cy="405178"/>
          </a:xfrm>
          <a:prstGeom prst="rect">
            <a:avLst/>
          </a:prstGeom>
        </p:spPr>
      </p:pic>
      <p:pic>
        <p:nvPicPr>
          <p:cNvPr id="12" name="Grafik 11"/>
          <p:cNvPicPr>
            <a:picLocks noChangeAspect="1"/>
          </p:cNvPicPr>
          <p:nvPr>
            <p:custDataLst>
              <p:tags r:id="rId4"/>
            </p:custDataLst>
          </p:nvPr>
        </p:nvPicPr>
        <p:blipFill rotWithShape="1">
          <a:blip r:embed="rId19"/>
          <a:srcRect l="2066" t="10764" r="21525" b="15774"/>
          <a:stretch/>
        </p:blipFill>
        <p:spPr>
          <a:xfrm>
            <a:off x="2437630" y="1749951"/>
            <a:ext cx="3398836" cy="1986027"/>
          </a:xfrm>
          <a:prstGeom prst="rect">
            <a:avLst/>
          </a:prstGeom>
        </p:spPr>
      </p:pic>
      <p:grpSp>
        <p:nvGrpSpPr>
          <p:cNvPr id="28" name="Group 2"/>
          <p:cNvGrpSpPr/>
          <p:nvPr>
            <p:custDataLst>
              <p:tags r:id="rId5"/>
            </p:custDataLst>
          </p:nvPr>
        </p:nvGrpSpPr>
        <p:grpSpPr>
          <a:xfrm>
            <a:off x="2943497" y="1611084"/>
            <a:ext cx="2333897" cy="1654629"/>
            <a:chOff x="-755730" y="5561012"/>
            <a:chExt cx="2174657" cy="1624013"/>
          </a:xfrm>
        </p:grpSpPr>
        <p:sp>
          <p:nvSpPr>
            <p:cNvPr id="29" name="Rectangle 2"/>
            <p:cNvSpPr>
              <a:spLocks noChangeArrowheads="1"/>
            </p:cNvSpPr>
            <p:nvPr>
              <p:custDataLst>
                <p:tags r:id="rId7"/>
              </p:custDataLst>
            </p:nvPr>
          </p:nvSpPr>
          <p:spPr bwMode="auto">
            <a:xfrm>
              <a:off x="-171494" y="5561012"/>
              <a:ext cx="1590421"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2" name="Rectangle 2"/>
            <p:cNvSpPr>
              <a:spLocks noChangeArrowheads="1"/>
            </p:cNvSpPr>
            <p:nvPr>
              <p:custDataLst>
                <p:tags r:id="rId8"/>
              </p:custDataLst>
            </p:nvPr>
          </p:nvSpPr>
          <p:spPr bwMode="auto">
            <a:xfrm>
              <a:off x="-755730" y="5561012"/>
              <a:ext cx="494978"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7" name="Grafik 6"/>
          <p:cNvPicPr>
            <a:picLocks noChangeAspect="1"/>
          </p:cNvPicPr>
          <p:nvPr>
            <p:custDataLst>
              <p:tags r:id="rId6"/>
            </p:custDataLst>
          </p:nvPr>
        </p:nvPicPr>
        <p:blipFill>
          <a:blip r:embed="rId20"/>
          <a:stretch>
            <a:fillRect/>
          </a:stretch>
        </p:blipFill>
        <p:spPr>
          <a:xfrm>
            <a:off x="-2793400" y="2204260"/>
            <a:ext cx="2024047" cy="2219136"/>
          </a:xfrm>
          <a:prstGeom prst="rect">
            <a:avLst/>
          </a:prstGeom>
        </p:spPr>
      </p:pic>
      <p:graphicFrame>
        <p:nvGraphicFramePr>
          <p:cNvPr id="25" name="Objekt 24"/>
          <p:cNvGraphicFramePr>
            <a:graphicFrameLocks noChangeAspect="1"/>
          </p:cNvGraphicFramePr>
          <p:nvPr>
            <p:extLst>
              <p:ext uri="{D42A27DB-BD31-4B8C-83A1-F6EECF244321}">
                <p14:modId xmlns:p14="http://schemas.microsoft.com/office/powerpoint/2010/main" val="1963560453"/>
              </p:ext>
            </p:extLst>
          </p:nvPr>
        </p:nvGraphicFramePr>
        <p:xfrm>
          <a:off x="-1781377" y="4580229"/>
          <a:ext cx="914400" cy="771525"/>
        </p:xfrm>
        <a:graphic>
          <a:graphicData uri="http://schemas.openxmlformats.org/presentationml/2006/ole">
            <mc:AlternateContent xmlns:mc="http://schemas.openxmlformats.org/markup-compatibility/2006">
              <mc:Choice xmlns:v="urn:schemas-microsoft-com:vml" Requires="v">
                <p:oleObj spid="_x0000_s19491" name="Arbeitsblatt" showAsIcon="1" r:id="rId22" imgW="914400" imgH="771480" progId="Excel.Sheet.12">
                  <p:embed/>
                </p:oleObj>
              </mc:Choice>
              <mc:Fallback>
                <p:oleObj name="Arbeitsblatt" showAsIcon="1" r:id="rId22" imgW="914400" imgH="771480" progId="Excel.Sheet.12">
                  <p:embed/>
                  <p:pic>
                    <p:nvPicPr>
                      <p:cNvPr id="0" name=""/>
                      <p:cNvPicPr/>
                      <p:nvPr/>
                    </p:nvPicPr>
                    <p:blipFill>
                      <a:blip r:embed="rId23"/>
                      <a:stretch>
                        <a:fillRect/>
                      </a:stretch>
                    </p:blipFill>
                    <p:spPr>
                      <a:xfrm>
                        <a:off x="-1781377" y="458022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69831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510845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Sales and Gross Profit (Planning</a:t>
            </a:r>
            <a:r>
              <a:rPr lang="en-US" dirty="0"/>
              <a:t>) </a:t>
            </a:r>
          </a:p>
        </p:txBody>
      </p:sp>
      <p:sp>
        <p:nvSpPr>
          <p:cNvPr id="4" name="Titel 3"/>
          <p:cNvSpPr>
            <a:spLocks noGrp="1"/>
          </p:cNvSpPr>
          <p:nvPr>
            <p:ph type="title"/>
          </p:nvPr>
        </p:nvSpPr>
        <p:spPr/>
        <p:txBody>
          <a:bodyPr/>
          <a:lstStyle/>
          <a:p>
            <a:r>
              <a:rPr lang="en-US" dirty="0" smtClean="0"/>
              <a:t>Overview (1/7)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The goal is the estimation of the plausibility of the planning of sales and gross profit on the basis of transparency of the major planning assumptions and their consistency with the past, market and competitive analysis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8" y="2153260"/>
            <a:ext cx="1857176"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a:t>Sales and gross profit planning as material initial parameters for the derivation of the cash flow and therefore material drivers for valuations, purchase price determination, assessment of the potential for restructuring</a:t>
            </a:r>
          </a:p>
          <a:p>
            <a:pPr lvl="2">
              <a:spcAft>
                <a:spcPts val="500"/>
              </a:spcAft>
            </a:pPr>
            <a:r>
              <a:rPr lang="en-US" dirty="0"/>
              <a:t>Analysis of the ambitiousness of the planning for negotiations, adjustments of purchase price (e.g. earn outs), internal transactions and tax purposes as well as assessment potential for restructuring</a:t>
            </a:r>
          </a:p>
        </p:txBody>
      </p:sp>
      <p:sp>
        <p:nvSpPr>
          <p:cNvPr id="28" name="Rechteck 18"/>
          <p:cNvSpPr/>
          <p:nvPr/>
        </p:nvSpPr>
        <p:spPr>
          <a:xfrm>
            <a:off x="2493817" y="1875810"/>
            <a:ext cx="69232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857176" cy="1107643"/>
          </a:xfrm>
          <a:ln w="6350">
            <a:noFill/>
          </a:ln>
        </p:spPr>
        <p:txBody>
          <a:bodyPr vert="horz" lIns="0" tIns="0" rIns="0" bIns="0" rtlCol="0" anchor="t" anchorCtr="0">
            <a:noAutofit/>
          </a:bodyPr>
          <a:lstStyle/>
          <a:p>
            <a:pPr lvl="2">
              <a:spcAft>
                <a:spcPts val="500"/>
              </a:spcAft>
            </a:pPr>
            <a:r>
              <a:rPr lang="en-US" dirty="0"/>
              <a:t>Linking of the past and planning as well as the market and competitive analysis</a:t>
            </a:r>
          </a:p>
          <a:p>
            <a:pPr lvl="2">
              <a:spcAft>
                <a:spcPts val="500"/>
              </a:spcAft>
            </a:pPr>
            <a:r>
              <a:rPr lang="en-US" dirty="0" smtClean="0"/>
              <a:t>Determination </a:t>
            </a:r>
            <a:r>
              <a:rPr lang="en-US" dirty="0"/>
              <a:t>and collection of sector-specific KPIs </a:t>
            </a:r>
            <a:r>
              <a:rPr lang="en-US" dirty="0" smtClean="0"/>
              <a:t>(e.g. Benchmarking Plus)</a:t>
            </a:r>
            <a:endParaRPr lang="en-US" dirty="0"/>
          </a:p>
        </p:txBody>
      </p:sp>
      <p:sp>
        <p:nvSpPr>
          <p:cNvPr id="13" name="Text Placeholder 5"/>
          <p:cNvSpPr>
            <a:spLocks noGrp="1"/>
          </p:cNvSpPr>
          <p:nvPr>
            <p:ph type="body" sz="quarter" idx="11"/>
          </p:nvPr>
        </p:nvSpPr>
        <p:spPr>
          <a:xfrm>
            <a:off x="5486400" y="2153260"/>
            <a:ext cx="3930650" cy="3868128"/>
          </a:xfrm>
          <a:ln w="6350">
            <a:noFill/>
          </a:ln>
        </p:spPr>
        <p:txBody>
          <a:bodyPr vert="horz" lIns="0" tIns="0" rIns="0" bIns="0" rtlCol="0" anchor="t" anchorCtr="0">
            <a:noAutofit/>
          </a:bodyPr>
          <a:lstStyle/>
          <a:p>
            <a:pPr>
              <a:spcBef>
                <a:spcPts val="600"/>
              </a:spcBef>
            </a:pPr>
            <a:r>
              <a:rPr lang="en-US" sz="900" dirty="0"/>
              <a:t>Definition</a:t>
            </a:r>
          </a:p>
          <a:p>
            <a:pPr lvl="2">
              <a:spcBef>
                <a:spcPts val="600"/>
              </a:spcBef>
              <a:spcAft>
                <a:spcPts val="0"/>
              </a:spcAft>
            </a:pPr>
            <a:r>
              <a:rPr lang="en-US" dirty="0"/>
              <a:t>Sales and gross profit are to be determined, in accordance last balance sheet/audited figures or on the basis of the definition of the Controlling/Management Reporting of the target. When applying the definition of the Controlling/Management Reporting of the target, the conversion to the balance sheet/audited financial information is to be assured.</a:t>
            </a:r>
          </a:p>
          <a:p>
            <a:pPr lvl="2">
              <a:spcBef>
                <a:spcPts val="600"/>
              </a:spcBef>
              <a:spcAft>
                <a:spcPts val="0"/>
              </a:spcAft>
            </a:pPr>
            <a:r>
              <a:rPr lang="en-US" dirty="0"/>
              <a:t>Pay attention to comparability of the definition of sales and gross profit (e.g. net sales, </a:t>
            </a:r>
            <a:r>
              <a:rPr lang="en-US" dirty="0" smtClean="0"/>
              <a:t>capitalization </a:t>
            </a:r>
            <a:r>
              <a:rPr lang="en-US" dirty="0"/>
              <a:t>options </a:t>
            </a:r>
            <a:r>
              <a:rPr lang="en-US" dirty="0" err="1"/>
              <a:t>opex</a:t>
            </a:r>
            <a:r>
              <a:rPr lang="en-US" dirty="0"/>
              <a:t> vs. capex) to competitors or market studies!</a:t>
            </a:r>
          </a:p>
          <a:p>
            <a:pPr>
              <a:spcBef>
                <a:spcPts val="600"/>
              </a:spcBef>
            </a:pPr>
            <a:r>
              <a:rPr lang="en-US" sz="900" dirty="0"/>
              <a:t>Methodology</a:t>
            </a:r>
          </a:p>
          <a:p>
            <a:pPr lvl="2">
              <a:spcBef>
                <a:spcPts val="600"/>
              </a:spcBef>
              <a:spcAft>
                <a:spcPts val="0"/>
              </a:spcAft>
            </a:pPr>
            <a:r>
              <a:rPr lang="en-US" dirty="0"/>
              <a:t>Discussions with planning </a:t>
            </a:r>
            <a:r>
              <a:rPr lang="en-US" dirty="0" smtClean="0"/>
              <a:t>responsible persons</a:t>
            </a:r>
            <a:endParaRPr lang="en-US" dirty="0"/>
          </a:p>
          <a:p>
            <a:pPr lvl="2">
              <a:spcBef>
                <a:spcPts val="600"/>
              </a:spcBef>
              <a:spcAft>
                <a:spcPts val="0"/>
              </a:spcAft>
            </a:pPr>
            <a:r>
              <a:rPr lang="en-US" dirty="0"/>
              <a:t>Transparent and consistent linking of the results of the competitive analysis from the past analysis and market and competitive analysis with planning analysis (generally also joint presentation)</a:t>
            </a:r>
          </a:p>
          <a:p>
            <a:pPr lvl="2">
              <a:spcBef>
                <a:spcPts val="600"/>
              </a:spcBef>
              <a:spcAft>
                <a:spcPts val="0"/>
              </a:spcAft>
            </a:pPr>
            <a:r>
              <a:rPr lang="en-US" dirty="0"/>
              <a:t>Analysis and/or presentation at selected levels (e.g. group, legal entity, segment, profit </a:t>
            </a:r>
            <a:r>
              <a:rPr lang="en-US" dirty="0" smtClean="0"/>
              <a:t>center, </a:t>
            </a:r>
            <a:r>
              <a:rPr lang="en-US" dirty="0"/>
              <a:t>product group, region, etc.) in accordance with the necessity, appropriateness and data situation in the specific case </a:t>
            </a:r>
          </a:p>
          <a:p>
            <a:pPr>
              <a:spcBef>
                <a:spcPts val="600"/>
              </a:spcBef>
            </a:pPr>
            <a:r>
              <a:rPr lang="en-US" sz="900" dirty="0" smtClean="0"/>
              <a:t>Tools</a:t>
            </a:r>
            <a:endParaRPr lang="en-US" dirty="0"/>
          </a:p>
          <a:p>
            <a:pPr lvl="2">
              <a:spcBef>
                <a:spcPts val="600"/>
              </a:spcBef>
              <a:spcAft>
                <a:spcPts val="0"/>
              </a:spcAft>
            </a:pPr>
            <a:r>
              <a:rPr lang="en-US" dirty="0" smtClean="0"/>
              <a:t>Benchmarking Plus</a:t>
            </a:r>
            <a:endParaRPr lang="en-US" i="1" dirty="0" smtClean="0"/>
          </a:p>
        </p:txBody>
      </p:sp>
      <p:sp>
        <p:nvSpPr>
          <p:cNvPr id="27" name="Text Placeholder 12"/>
          <p:cNvSpPr txBox="1">
            <a:spLocks/>
          </p:cNvSpPr>
          <p:nvPr>
            <p:custDataLst>
              <p:tags r:id="rId2"/>
            </p:custDataLst>
          </p:nvPr>
        </p:nvSpPr>
        <p:spPr>
          <a:xfrm>
            <a:off x="2484035" y="2515457"/>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and EBIT margin over time</a:t>
            </a:r>
            <a:endParaRPr lang="en-US" sz="900" kern="0" dirty="0">
              <a:latin typeface="Arial" panose="020B0604020202020204" pitchFamily="34" charset="0"/>
              <a:cs typeface="Arial" panose="020B0604020202020204" pitchFamily="34" charset="0"/>
            </a:endParaRPr>
          </a:p>
        </p:txBody>
      </p:sp>
      <p:sp>
        <p:nvSpPr>
          <p:cNvPr id="30" name="Text Placeholder 12"/>
          <p:cNvSpPr txBox="1">
            <a:spLocks/>
          </p:cNvSpPr>
          <p:nvPr>
            <p:custDataLst>
              <p:tags r:id="rId3"/>
            </p:custDataLst>
          </p:nvPr>
        </p:nvSpPr>
        <p:spPr>
          <a:xfrm>
            <a:off x="2493817" y="4167688"/>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Composition of expenses and expenses ratios</a:t>
            </a:r>
            <a:endParaRPr lang="en-US" sz="900" kern="0" dirty="0">
              <a:latin typeface="Arial" panose="020B0604020202020204" pitchFamily="34" charset="0"/>
              <a:cs typeface="Arial" panose="020B0604020202020204" pitchFamily="34" charset="0"/>
            </a:endParaRPr>
          </a:p>
        </p:txBody>
      </p:sp>
      <p:pic>
        <p:nvPicPr>
          <p:cNvPr id="35" name="Grafik 34"/>
          <p:cNvPicPr>
            <a:picLocks noChangeAspect="1"/>
          </p:cNvPicPr>
          <p:nvPr>
            <p:custDataLst>
              <p:tags r:id="rId4"/>
            </p:custDataLst>
          </p:nvPr>
        </p:nvPicPr>
        <p:blipFill rotWithShape="1">
          <a:blip r:embed="rId11"/>
          <a:srcRect l="1860" t="12391" r="3073" b="7542"/>
          <a:stretch/>
        </p:blipFill>
        <p:spPr>
          <a:xfrm>
            <a:off x="2410837" y="2659430"/>
            <a:ext cx="2872740" cy="1539240"/>
          </a:xfrm>
          <a:prstGeom prst="rect">
            <a:avLst/>
          </a:prstGeom>
        </p:spPr>
      </p:pic>
      <p:sp>
        <p:nvSpPr>
          <p:cNvPr id="36" name="Rectangle 25"/>
          <p:cNvSpPr/>
          <p:nvPr/>
        </p:nvSpPr>
        <p:spPr>
          <a:xfrm>
            <a:off x="2493817" y="2151848"/>
            <a:ext cx="2789760" cy="339891"/>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US" sz="900" dirty="0" smtClean="0">
                <a:solidFill>
                  <a:srgbClr val="FFFFFF"/>
                </a:solidFill>
                <a:latin typeface="Arial" pitchFamily="34" charset="0"/>
                <a:cs typeface="Arial" pitchFamily="34" charset="0"/>
              </a:rPr>
              <a:t>Cost of Sales (</a:t>
            </a:r>
            <a:r>
              <a:rPr lang="en-US" sz="900" dirty="0" err="1" smtClean="0">
                <a:solidFill>
                  <a:srgbClr val="FFFFFF"/>
                </a:solidFill>
                <a:latin typeface="Arial" pitchFamily="34" charset="0"/>
                <a:cs typeface="Arial" pitchFamily="34" charset="0"/>
              </a:rPr>
              <a:t>CoS</a:t>
            </a:r>
            <a:r>
              <a:rPr lang="en-US" sz="900" dirty="0" smtClean="0">
                <a:solidFill>
                  <a:srgbClr val="FFFFFF"/>
                </a:solidFill>
                <a:latin typeface="Arial" pitchFamily="34" charset="0"/>
                <a:cs typeface="Arial" pitchFamily="34" charset="0"/>
              </a:rPr>
              <a:t>): The earnings attained are compared to the expenses required for these.</a:t>
            </a:r>
            <a:endParaRPr lang="en-US" sz="900" dirty="0">
              <a:solidFill>
                <a:srgbClr val="FFFFFF"/>
              </a:solidFill>
              <a:latin typeface="Arial" pitchFamily="34" charset="0"/>
              <a:cs typeface="Arial" pitchFamily="34" charset="0"/>
            </a:endParaRPr>
          </a:p>
        </p:txBody>
      </p:sp>
      <p:pic>
        <p:nvPicPr>
          <p:cNvPr id="37" name="Grafik 36"/>
          <p:cNvPicPr>
            <a:picLocks noChangeAspect="1"/>
          </p:cNvPicPr>
          <p:nvPr>
            <p:custDataLst>
              <p:tags r:id="rId5"/>
            </p:custDataLst>
          </p:nvPr>
        </p:nvPicPr>
        <p:blipFill rotWithShape="1">
          <a:blip r:embed="rId12"/>
          <a:srcRect t="13020"/>
          <a:stretch/>
        </p:blipFill>
        <p:spPr>
          <a:xfrm>
            <a:off x="2397063" y="4342644"/>
            <a:ext cx="2867960" cy="1816222"/>
          </a:xfrm>
          <a:prstGeom prst="rect">
            <a:avLst/>
          </a:prstGeom>
        </p:spPr>
      </p:pic>
      <p:sp>
        <p:nvSpPr>
          <p:cNvPr id="21" name="Rectangle 4"/>
          <p:cNvSpPr>
            <a:spLocks noChangeArrowheads="1"/>
          </p:cNvSpPr>
          <p:nvPr>
            <p:custDataLst>
              <p:tags r:id="rId6"/>
            </p:custDataLst>
          </p:nvPr>
        </p:nvSpPr>
        <p:spPr bwMode="auto">
          <a:xfrm>
            <a:off x="7410995" y="620288"/>
            <a:ext cx="2006055" cy="709038"/>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Benchmarking </a:t>
            </a:r>
            <a:r>
              <a:rPr lang="en-US" sz="900" dirty="0">
                <a:solidFill>
                  <a:schemeClr val="bg1"/>
                </a:solidFill>
              </a:rPr>
              <a:t>Plus tool is available in Germany. Please ask </a:t>
            </a:r>
            <a:r>
              <a:rPr lang="en-US" sz="900" dirty="0" smtClean="0">
                <a:solidFill>
                  <a:schemeClr val="bg1"/>
                </a:solidFill>
              </a:rPr>
              <a:t>for benchmarking options in your region.</a:t>
            </a:r>
            <a:endParaRPr lang="en-US" sz="900" dirty="0">
              <a:solidFill>
                <a:schemeClr val="bg1"/>
              </a:solidFill>
            </a:endParaRPr>
          </a:p>
        </p:txBody>
      </p:sp>
      <p:pic>
        <p:nvPicPr>
          <p:cNvPr id="3" name="Grafik 2"/>
          <p:cNvPicPr>
            <a:picLocks noChangeAspect="1"/>
          </p:cNvPicPr>
          <p:nvPr>
            <p:custDataLst>
              <p:tags r:id="rId7"/>
            </p:custDataLst>
          </p:nvPr>
        </p:nvPicPr>
        <p:blipFill>
          <a:blip r:embed="rId13"/>
          <a:stretch>
            <a:fillRect/>
          </a:stretch>
        </p:blipFill>
        <p:spPr>
          <a:xfrm>
            <a:off x="-2784608" y="1463534"/>
            <a:ext cx="1999661" cy="2225233"/>
          </a:xfrm>
          <a:prstGeom prst="rect">
            <a:avLst/>
          </a:prstGeom>
        </p:spPr>
      </p:pic>
      <p:pic>
        <p:nvPicPr>
          <p:cNvPr id="10" name="Grafik 9"/>
          <p:cNvPicPr>
            <a:picLocks noChangeAspect="1"/>
          </p:cNvPicPr>
          <p:nvPr>
            <p:custDataLst>
              <p:tags r:id="rId8"/>
            </p:custDataLst>
          </p:nvPr>
        </p:nvPicPr>
        <p:blipFill>
          <a:blip r:embed="rId14"/>
          <a:stretch>
            <a:fillRect/>
          </a:stretch>
        </p:blipFill>
        <p:spPr>
          <a:xfrm>
            <a:off x="-2784608" y="3796154"/>
            <a:ext cx="1999661" cy="2225233"/>
          </a:xfrm>
          <a:prstGeom prst="rect">
            <a:avLst/>
          </a:prstGeom>
        </p:spPr>
      </p:pic>
      <p:graphicFrame>
        <p:nvGraphicFramePr>
          <p:cNvPr id="33" name="Objekt 32"/>
          <p:cNvGraphicFramePr>
            <a:graphicFrameLocks noChangeAspect="1"/>
          </p:cNvGraphicFramePr>
          <p:nvPr>
            <p:extLst>
              <p:ext uri="{D42A27DB-BD31-4B8C-83A1-F6EECF244321}">
                <p14:modId xmlns:p14="http://schemas.microsoft.com/office/powerpoint/2010/main" val="1043128901"/>
              </p:ext>
            </p:extLst>
          </p:nvPr>
        </p:nvGraphicFramePr>
        <p:xfrm>
          <a:off x="-1699347" y="692009"/>
          <a:ext cx="914400" cy="771525"/>
        </p:xfrm>
        <a:graphic>
          <a:graphicData uri="http://schemas.openxmlformats.org/presentationml/2006/ole">
            <mc:AlternateContent xmlns:mc="http://schemas.openxmlformats.org/markup-compatibility/2006">
              <mc:Choice xmlns:v="urn:schemas-microsoft-com:vml" Requires="v">
                <p:oleObj spid="_x0000_s15439"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699347" y="69200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and Gross Profit (Planning) </a:t>
            </a:r>
          </a:p>
        </p:txBody>
      </p:sp>
      <p:sp>
        <p:nvSpPr>
          <p:cNvPr id="4" name="Titel 3"/>
          <p:cNvSpPr>
            <a:spLocks noGrp="1"/>
          </p:cNvSpPr>
          <p:nvPr>
            <p:ph type="title"/>
          </p:nvPr>
        </p:nvSpPr>
        <p:spPr/>
        <p:txBody>
          <a:bodyPr/>
          <a:lstStyle/>
          <a:p>
            <a:r>
              <a:rPr lang="en-US" dirty="0"/>
              <a:t>Overview </a:t>
            </a:r>
            <a:r>
              <a:rPr lang="en-US" dirty="0" smtClean="0"/>
              <a:t>(2/7) </a:t>
            </a:r>
            <a:r>
              <a:rPr lang="en-US" dirty="0"/>
              <a:t>– </a:t>
            </a:r>
            <a:r>
              <a:rPr lang="en-US" dirty="0" smtClean="0"/>
              <a:t>Analysis puzzle</a:t>
            </a:r>
            <a:endParaRPr lang="en-US" dirty="0"/>
          </a:p>
        </p:txBody>
      </p:sp>
      <p:grpSp>
        <p:nvGrpSpPr>
          <p:cNvPr id="2" name="Gruppieren 1"/>
          <p:cNvGrpSpPr/>
          <p:nvPr/>
        </p:nvGrpSpPr>
        <p:grpSpPr>
          <a:xfrm>
            <a:off x="488950" y="1332554"/>
            <a:ext cx="8937283" cy="4658720"/>
            <a:chOff x="272481" y="1101645"/>
            <a:chExt cx="9361039" cy="4658720"/>
          </a:xfrm>
        </p:grpSpPr>
        <p:sp>
          <p:nvSpPr>
            <p:cNvPr id="78" name="Freihandform 77"/>
            <p:cNvSpPr/>
            <p:nvPr/>
          </p:nvSpPr>
          <p:spPr>
            <a:xfrm>
              <a:off x="8193360" y="1124744"/>
              <a:ext cx="676408" cy="4363095"/>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73810"/>
                <a:gd name="connsiteX1" fmla="*/ 505964 w 1054543"/>
                <a:gd name="connsiteY1" fmla="*/ 4994404 h 5173810"/>
                <a:gd name="connsiteX2" fmla="*/ 0 w 1054543"/>
                <a:gd name="connsiteY2" fmla="*/ 4921335 h 5173810"/>
                <a:gd name="connsiteX3" fmla="*/ 510726 w 1054543"/>
                <a:gd name="connsiteY3" fmla="*/ 4756279 h 5173810"/>
                <a:gd name="connsiteX4" fmla="*/ 515488 w 1054543"/>
                <a:gd name="connsiteY4" fmla="*/ 346997 h 5173810"/>
                <a:gd name="connsiteX5" fmla="*/ 898103 w 1054543"/>
                <a:gd name="connsiteY5" fmla="*/ 301655 h 5173810"/>
                <a:gd name="connsiteX6" fmla="*/ 516580 w 1054543"/>
                <a:gd name="connsiteY6" fmla="*/ 157639 h 5173810"/>
                <a:gd name="connsiteX7" fmla="*/ 516579 w 1054543"/>
                <a:gd name="connsiteY7" fmla="*/ 83249 h 5173810"/>
                <a:gd name="connsiteX8" fmla="*/ 1054543 w 1054543"/>
                <a:gd name="connsiteY8" fmla="*/ 83249 h 5173810"/>
                <a:gd name="connsiteX9" fmla="*/ 1054543 w 1054543"/>
                <a:gd name="connsiteY9" fmla="*/ 5051578 h 5173810"/>
                <a:gd name="connsiteX10" fmla="*/ 516579 w 1054543"/>
                <a:gd name="connsiteY10" fmla="*/ 5051578 h 5173810"/>
                <a:gd name="connsiteX0" fmla="*/ 516579 w 1054543"/>
                <a:gd name="connsiteY0" fmla="*/ 5054183 h 5187254"/>
                <a:gd name="connsiteX1" fmla="*/ 505964 w 1054543"/>
                <a:gd name="connsiteY1" fmla="*/ 4994404 h 5187254"/>
                <a:gd name="connsiteX2" fmla="*/ 0 w 1054543"/>
                <a:gd name="connsiteY2" fmla="*/ 4921335 h 5187254"/>
                <a:gd name="connsiteX3" fmla="*/ 510726 w 1054543"/>
                <a:gd name="connsiteY3" fmla="*/ 4756279 h 5187254"/>
                <a:gd name="connsiteX4" fmla="*/ 515488 w 1054543"/>
                <a:gd name="connsiteY4" fmla="*/ 346997 h 5187254"/>
                <a:gd name="connsiteX5" fmla="*/ 898103 w 1054543"/>
                <a:gd name="connsiteY5" fmla="*/ 301655 h 5187254"/>
                <a:gd name="connsiteX6" fmla="*/ 516580 w 1054543"/>
                <a:gd name="connsiteY6" fmla="*/ 157639 h 5187254"/>
                <a:gd name="connsiteX7" fmla="*/ 516579 w 1054543"/>
                <a:gd name="connsiteY7" fmla="*/ 83249 h 5187254"/>
                <a:gd name="connsiteX8" fmla="*/ 1054543 w 1054543"/>
                <a:gd name="connsiteY8" fmla="*/ 83249 h 5187254"/>
                <a:gd name="connsiteX9" fmla="*/ 1054543 w 1054543"/>
                <a:gd name="connsiteY9" fmla="*/ 5051578 h 5187254"/>
                <a:gd name="connsiteX10" fmla="*/ 516579 w 1054543"/>
                <a:gd name="connsiteY10" fmla="*/ 5051578 h 5187254"/>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214143"/>
                <a:gd name="connsiteX1" fmla="*/ 505964 w 1054543"/>
                <a:gd name="connsiteY1" fmla="*/ 4994404 h 5214143"/>
                <a:gd name="connsiteX2" fmla="*/ 0 w 1054543"/>
                <a:gd name="connsiteY2" fmla="*/ 4921335 h 5214143"/>
                <a:gd name="connsiteX3" fmla="*/ 510726 w 1054543"/>
                <a:gd name="connsiteY3" fmla="*/ 4756279 h 5214143"/>
                <a:gd name="connsiteX4" fmla="*/ 515488 w 1054543"/>
                <a:gd name="connsiteY4" fmla="*/ 346997 h 5214143"/>
                <a:gd name="connsiteX5" fmla="*/ 898103 w 1054543"/>
                <a:gd name="connsiteY5" fmla="*/ 301655 h 5214143"/>
                <a:gd name="connsiteX6" fmla="*/ 516580 w 1054543"/>
                <a:gd name="connsiteY6" fmla="*/ 157639 h 5214143"/>
                <a:gd name="connsiteX7" fmla="*/ 516579 w 1054543"/>
                <a:gd name="connsiteY7" fmla="*/ 83249 h 5214143"/>
                <a:gd name="connsiteX8" fmla="*/ 1054543 w 1054543"/>
                <a:gd name="connsiteY8" fmla="*/ 83249 h 5214143"/>
                <a:gd name="connsiteX9" fmla="*/ 1054543 w 1054543"/>
                <a:gd name="connsiteY9" fmla="*/ 5051578 h 5214143"/>
                <a:gd name="connsiteX10" fmla="*/ 516579 w 1054543"/>
                <a:gd name="connsiteY10" fmla="*/ 5051578 h 52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214143">
                  <a:moveTo>
                    <a:pt x="516579" y="5054183"/>
                  </a:moveTo>
                  <a:lnTo>
                    <a:pt x="505964" y="4994404"/>
                  </a:lnTo>
                  <a:cubicBezTo>
                    <a:pt x="365487" y="4966325"/>
                    <a:pt x="215647" y="5214143"/>
                    <a:pt x="0" y="4921335"/>
                  </a:cubicBezTo>
                  <a:cubicBezTo>
                    <a:pt x="102379" y="4573244"/>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Results of analysis</a:t>
              </a:r>
              <a:endParaRPr lang="en-US" sz="900" b="1" dirty="0"/>
            </a:p>
          </p:txBody>
        </p:sp>
        <p:sp>
          <p:nvSpPr>
            <p:cNvPr id="79" name="Rechteck 75"/>
            <p:cNvSpPr/>
            <p:nvPr/>
          </p:nvSpPr>
          <p:spPr>
            <a:xfrm>
              <a:off x="992560" y="1101645"/>
              <a:ext cx="7200800" cy="561063"/>
            </a:xfrm>
            <a:custGeom>
              <a:avLst/>
              <a:gdLst>
                <a:gd name="connsiteX0" fmla="*/ 0 w 6552728"/>
                <a:gd name="connsiteY0" fmla="*/ 0 h 360546"/>
                <a:gd name="connsiteX1" fmla="*/ 6552728 w 6552728"/>
                <a:gd name="connsiteY1" fmla="*/ 0 h 360546"/>
                <a:gd name="connsiteX2" fmla="*/ 6552728 w 6552728"/>
                <a:gd name="connsiteY2" fmla="*/ 360546 h 360546"/>
                <a:gd name="connsiteX3" fmla="*/ 0 w 6552728"/>
                <a:gd name="connsiteY3" fmla="*/ 360546 h 360546"/>
                <a:gd name="connsiteX4" fmla="*/ 0 w 6552728"/>
                <a:gd name="connsiteY4"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4615 w 6557343"/>
                <a:gd name="connsiteY5"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1 w 6557343"/>
                <a:gd name="connsiteY5" fmla="*/ 54198 h 360546"/>
                <a:gd name="connsiteX6" fmla="*/ 4615 w 6557343"/>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4614 w 6557342"/>
                <a:gd name="connsiteY4" fmla="*/ 216024 h 360546"/>
                <a:gd name="connsiteX5" fmla="*/ 0 w 6557342"/>
                <a:gd name="connsiteY5" fmla="*/ 54198 h 360546"/>
                <a:gd name="connsiteX6" fmla="*/ 4614 w 6557342"/>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4614 w 6557342"/>
                <a:gd name="connsiteY5" fmla="*/ 216024 h 360546"/>
                <a:gd name="connsiteX6" fmla="*/ 0 w 6557342"/>
                <a:gd name="connsiteY6" fmla="*/ 54198 h 360546"/>
                <a:gd name="connsiteX7" fmla="*/ 4614 w 6557342"/>
                <a:gd name="connsiteY7"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220637 w 6557342"/>
                <a:gd name="connsiteY5" fmla="*/ 216024 h 360546"/>
                <a:gd name="connsiteX6" fmla="*/ 0 w 6557342"/>
                <a:gd name="connsiteY6" fmla="*/ 54198 h 360546"/>
                <a:gd name="connsiteX7" fmla="*/ 4614 w 6557342"/>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216024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360546"/>
                <a:gd name="connsiteX1" fmla="*/ 6552729 w 6552729"/>
                <a:gd name="connsiteY1" fmla="*/ 0 h 360546"/>
                <a:gd name="connsiteX2" fmla="*/ 6552729 w 6552729"/>
                <a:gd name="connsiteY2" fmla="*/ 360546 h 360546"/>
                <a:gd name="connsiteX3" fmla="*/ 1 w 6552729"/>
                <a:gd name="connsiteY3" fmla="*/ 360546 h 360546"/>
                <a:gd name="connsiteX4" fmla="*/ 0 w 6552729"/>
                <a:gd name="connsiteY4" fmla="*/ 288032 h 360546"/>
                <a:gd name="connsiteX5" fmla="*/ 216024 w 6552729"/>
                <a:gd name="connsiteY5" fmla="*/ 216024 h 360546"/>
                <a:gd name="connsiteX6" fmla="*/ 0 w 6552729"/>
                <a:gd name="connsiteY6" fmla="*/ 72008 h 360546"/>
                <a:gd name="connsiteX7" fmla="*/ 1 w 6552729"/>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57174 h 417720"/>
                <a:gd name="connsiteX1" fmla="*/ 6559244 w 6559244"/>
                <a:gd name="connsiteY1" fmla="*/ 57174 h 417720"/>
                <a:gd name="connsiteX2" fmla="*/ 6559244 w 6559244"/>
                <a:gd name="connsiteY2" fmla="*/ 417720 h 417720"/>
                <a:gd name="connsiteX3" fmla="*/ 6516 w 6559244"/>
                <a:gd name="connsiteY3" fmla="*/ 417720 h 417720"/>
                <a:gd name="connsiteX4" fmla="*/ 6515 w 6559244"/>
                <a:gd name="connsiteY4" fmla="*/ 345206 h 417720"/>
                <a:gd name="connsiteX5" fmla="*/ 222539 w 6559244"/>
                <a:gd name="connsiteY5" fmla="*/ 201190 h 417720"/>
                <a:gd name="connsiteX6" fmla="*/ 6515 w 6559244"/>
                <a:gd name="connsiteY6" fmla="*/ 129182 h 417720"/>
                <a:gd name="connsiteX7" fmla="*/ 6516 w 6559244"/>
                <a:gd name="connsiteY7" fmla="*/ 57174 h 417720"/>
                <a:gd name="connsiteX0" fmla="*/ 6516 w 6559244"/>
                <a:gd name="connsiteY0" fmla="*/ 57174 h 446913"/>
                <a:gd name="connsiteX1" fmla="*/ 6559244 w 6559244"/>
                <a:gd name="connsiteY1" fmla="*/ 57174 h 446913"/>
                <a:gd name="connsiteX2" fmla="*/ 6559244 w 6559244"/>
                <a:gd name="connsiteY2" fmla="*/ 417720 h 446913"/>
                <a:gd name="connsiteX3" fmla="*/ 6516 w 6559244"/>
                <a:gd name="connsiteY3" fmla="*/ 417720 h 446913"/>
                <a:gd name="connsiteX4" fmla="*/ 6515 w 6559244"/>
                <a:gd name="connsiteY4" fmla="*/ 345206 h 446913"/>
                <a:gd name="connsiteX5" fmla="*/ 222539 w 6559244"/>
                <a:gd name="connsiteY5" fmla="*/ 201190 h 446913"/>
                <a:gd name="connsiteX6" fmla="*/ 6515 w 6559244"/>
                <a:gd name="connsiteY6" fmla="*/ 129182 h 446913"/>
                <a:gd name="connsiteX7" fmla="*/ 6516 w 6559244"/>
                <a:gd name="connsiteY7" fmla="*/ 57174 h 446913"/>
                <a:gd name="connsiteX0" fmla="*/ 6516 w 6559244"/>
                <a:gd name="connsiteY0" fmla="*/ 19868 h 409607"/>
                <a:gd name="connsiteX1" fmla="*/ 6559244 w 6559244"/>
                <a:gd name="connsiteY1" fmla="*/ 19868 h 409607"/>
                <a:gd name="connsiteX2" fmla="*/ 6559244 w 6559244"/>
                <a:gd name="connsiteY2" fmla="*/ 380414 h 409607"/>
                <a:gd name="connsiteX3" fmla="*/ 6516 w 6559244"/>
                <a:gd name="connsiteY3" fmla="*/ 380414 h 409607"/>
                <a:gd name="connsiteX4" fmla="*/ 6515 w 6559244"/>
                <a:gd name="connsiteY4" fmla="*/ 307900 h 409607"/>
                <a:gd name="connsiteX5" fmla="*/ 222539 w 6559244"/>
                <a:gd name="connsiteY5" fmla="*/ 163884 h 409607"/>
                <a:gd name="connsiteX6" fmla="*/ 6515 w 6559244"/>
                <a:gd name="connsiteY6" fmla="*/ 91876 h 409607"/>
                <a:gd name="connsiteX7" fmla="*/ 6516 w 6559244"/>
                <a:gd name="connsiteY7" fmla="*/ 19868 h 409607"/>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6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54570 h 473430"/>
                <a:gd name="connsiteX1" fmla="*/ 6559244 w 6559244"/>
                <a:gd name="connsiteY1" fmla="*/ 54570 h 473430"/>
                <a:gd name="connsiteX2" fmla="*/ 6559244 w 6559244"/>
                <a:gd name="connsiteY2" fmla="*/ 415116 h 473430"/>
                <a:gd name="connsiteX3" fmla="*/ 6516 w 6559244"/>
                <a:gd name="connsiteY3" fmla="*/ 415116 h 473430"/>
                <a:gd name="connsiteX4" fmla="*/ 6515 w 6559244"/>
                <a:gd name="connsiteY4" fmla="*/ 342602 h 473430"/>
                <a:gd name="connsiteX5" fmla="*/ 222539 w 6559244"/>
                <a:gd name="connsiteY5" fmla="*/ 198586 h 473430"/>
                <a:gd name="connsiteX6" fmla="*/ 6515 w 6559244"/>
                <a:gd name="connsiteY6" fmla="*/ 126577 h 473430"/>
                <a:gd name="connsiteX7" fmla="*/ 6516 w 6559244"/>
                <a:gd name="connsiteY7" fmla="*/ 54570 h 473430"/>
                <a:gd name="connsiteX0" fmla="*/ 6516 w 6559244"/>
                <a:gd name="connsiteY0" fmla="*/ 54570 h 468643"/>
                <a:gd name="connsiteX1" fmla="*/ 6559244 w 6559244"/>
                <a:gd name="connsiteY1" fmla="*/ 54570 h 468643"/>
                <a:gd name="connsiteX2" fmla="*/ 6559244 w 6559244"/>
                <a:gd name="connsiteY2" fmla="*/ 415116 h 468643"/>
                <a:gd name="connsiteX3" fmla="*/ 6516 w 6559244"/>
                <a:gd name="connsiteY3" fmla="*/ 415116 h 468643"/>
                <a:gd name="connsiteX4" fmla="*/ 6515 w 6559244"/>
                <a:gd name="connsiteY4" fmla="*/ 342602 h 468643"/>
                <a:gd name="connsiteX5" fmla="*/ 222539 w 6559244"/>
                <a:gd name="connsiteY5" fmla="*/ 198586 h 468643"/>
                <a:gd name="connsiteX6" fmla="*/ 6515 w 6559244"/>
                <a:gd name="connsiteY6" fmla="*/ 126577 h 468643"/>
                <a:gd name="connsiteX7" fmla="*/ 6516 w 6559244"/>
                <a:gd name="connsiteY7" fmla="*/ 54570 h 468643"/>
                <a:gd name="connsiteX0" fmla="*/ 6516 w 6559244"/>
                <a:gd name="connsiteY0" fmla="*/ 54570 h 461474"/>
                <a:gd name="connsiteX1" fmla="*/ 6559244 w 6559244"/>
                <a:gd name="connsiteY1" fmla="*/ 54570 h 461474"/>
                <a:gd name="connsiteX2" fmla="*/ 6559244 w 6559244"/>
                <a:gd name="connsiteY2" fmla="*/ 415116 h 461474"/>
                <a:gd name="connsiteX3" fmla="*/ 6516 w 6559244"/>
                <a:gd name="connsiteY3" fmla="*/ 415116 h 461474"/>
                <a:gd name="connsiteX4" fmla="*/ 6515 w 6559244"/>
                <a:gd name="connsiteY4" fmla="*/ 342602 h 461474"/>
                <a:gd name="connsiteX5" fmla="*/ 222539 w 6559244"/>
                <a:gd name="connsiteY5" fmla="*/ 198586 h 461474"/>
                <a:gd name="connsiteX6" fmla="*/ 6515 w 6559244"/>
                <a:gd name="connsiteY6" fmla="*/ 126577 h 461474"/>
                <a:gd name="connsiteX7" fmla="*/ 6516 w 6559244"/>
                <a:gd name="connsiteY7" fmla="*/ 54570 h 46147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72007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33722 h 440626"/>
                <a:gd name="connsiteX1" fmla="*/ 6559244 w 6559244"/>
                <a:gd name="connsiteY1" fmla="*/ 33722 h 440626"/>
                <a:gd name="connsiteX2" fmla="*/ 6559244 w 6559244"/>
                <a:gd name="connsiteY2" fmla="*/ 394268 h 440626"/>
                <a:gd name="connsiteX3" fmla="*/ 6516 w 6559244"/>
                <a:gd name="connsiteY3" fmla="*/ 394268 h 440626"/>
                <a:gd name="connsiteX4" fmla="*/ 6515 w 6559244"/>
                <a:gd name="connsiteY4" fmla="*/ 321754 h 440626"/>
                <a:gd name="connsiteX5" fmla="*/ 294547 w 6559244"/>
                <a:gd name="connsiteY5" fmla="*/ 177738 h 440626"/>
                <a:gd name="connsiteX6" fmla="*/ 150531 w 6559244"/>
                <a:gd name="connsiteY6" fmla="*/ 105730 h 440626"/>
                <a:gd name="connsiteX7" fmla="*/ 6515 w 6559244"/>
                <a:gd name="connsiteY7" fmla="*/ 177738 h 440626"/>
                <a:gd name="connsiteX8" fmla="*/ 6516 w 6559244"/>
                <a:gd name="connsiteY8" fmla="*/ 33722 h 440626"/>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100550 h 507454"/>
                <a:gd name="connsiteX1" fmla="*/ 6559244 w 6559244"/>
                <a:gd name="connsiteY1" fmla="*/ 100550 h 507454"/>
                <a:gd name="connsiteX2" fmla="*/ 6559244 w 6559244"/>
                <a:gd name="connsiteY2" fmla="*/ 461096 h 507454"/>
                <a:gd name="connsiteX3" fmla="*/ 6516 w 6559244"/>
                <a:gd name="connsiteY3" fmla="*/ 461096 h 507454"/>
                <a:gd name="connsiteX4" fmla="*/ 6515 w 6559244"/>
                <a:gd name="connsiteY4" fmla="*/ 388582 h 507454"/>
                <a:gd name="connsiteX5" fmla="*/ 294547 w 6559244"/>
                <a:gd name="connsiteY5" fmla="*/ 244566 h 507454"/>
                <a:gd name="connsiteX6" fmla="*/ 6515 w 6559244"/>
                <a:gd name="connsiteY6" fmla="*/ 244566 h 507454"/>
                <a:gd name="connsiteX7" fmla="*/ 6516 w 6559244"/>
                <a:gd name="connsiteY7" fmla="*/ 100550 h 50745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294547 w 6559244"/>
                <a:gd name="connsiteY5" fmla="*/ 244566 h 612204"/>
                <a:gd name="connsiteX6" fmla="*/ 6515 w 6559244"/>
                <a:gd name="connsiteY6" fmla="*/ 244566 h 612204"/>
                <a:gd name="connsiteX7" fmla="*/ 6516 w 6559244"/>
                <a:gd name="connsiteY7" fmla="*/ 100550 h 61220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366555 w 6559244"/>
                <a:gd name="connsiteY5" fmla="*/ 244566 h 612204"/>
                <a:gd name="connsiteX6" fmla="*/ 6515 w 6559244"/>
                <a:gd name="connsiteY6" fmla="*/ 244566 h 612204"/>
                <a:gd name="connsiteX7" fmla="*/ 6516 w 6559244"/>
                <a:gd name="connsiteY7" fmla="*/ 100550 h 612204"/>
                <a:gd name="connsiteX0" fmla="*/ 6516 w 6559244"/>
                <a:gd name="connsiteY0" fmla="*/ 189450 h 701104"/>
                <a:gd name="connsiteX1" fmla="*/ 6559244 w 6559244"/>
                <a:gd name="connsiteY1" fmla="*/ 189450 h 701104"/>
                <a:gd name="connsiteX2" fmla="*/ 6559244 w 6559244"/>
                <a:gd name="connsiteY2" fmla="*/ 549996 h 701104"/>
                <a:gd name="connsiteX3" fmla="*/ 6516 w 6559244"/>
                <a:gd name="connsiteY3" fmla="*/ 549996 h 701104"/>
                <a:gd name="connsiteX4" fmla="*/ 6515 w 6559244"/>
                <a:gd name="connsiteY4" fmla="*/ 477482 h 701104"/>
                <a:gd name="connsiteX5" fmla="*/ 366555 w 6559244"/>
                <a:gd name="connsiteY5" fmla="*/ 333466 h 701104"/>
                <a:gd name="connsiteX6" fmla="*/ 6515 w 6559244"/>
                <a:gd name="connsiteY6" fmla="*/ 333466 h 701104"/>
                <a:gd name="connsiteX7" fmla="*/ 6516 w 6559244"/>
                <a:gd name="connsiteY7" fmla="*/ 189450 h 701104"/>
                <a:gd name="connsiteX0" fmla="*/ 6516 w 6559244"/>
                <a:gd name="connsiteY0" fmla="*/ 100997 h 612651"/>
                <a:gd name="connsiteX1" fmla="*/ 6559244 w 6559244"/>
                <a:gd name="connsiteY1" fmla="*/ 100997 h 612651"/>
                <a:gd name="connsiteX2" fmla="*/ 6559244 w 6559244"/>
                <a:gd name="connsiteY2" fmla="*/ 461543 h 612651"/>
                <a:gd name="connsiteX3" fmla="*/ 6516 w 6559244"/>
                <a:gd name="connsiteY3" fmla="*/ 461543 h 612651"/>
                <a:gd name="connsiteX4" fmla="*/ 6515 w 6559244"/>
                <a:gd name="connsiteY4" fmla="*/ 389029 h 612651"/>
                <a:gd name="connsiteX5" fmla="*/ 366555 w 6559244"/>
                <a:gd name="connsiteY5" fmla="*/ 245013 h 612651"/>
                <a:gd name="connsiteX6" fmla="*/ 6515 w 6559244"/>
                <a:gd name="connsiteY6" fmla="*/ 245013 h 612651"/>
                <a:gd name="connsiteX7" fmla="*/ 6516 w 6559244"/>
                <a:gd name="connsiteY7" fmla="*/ 100997 h 612651"/>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173005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294547 w 6559244"/>
                <a:gd name="connsiteY5" fmla="*/ 245013 h 578718"/>
                <a:gd name="connsiteX6" fmla="*/ 6515 w 6559244"/>
                <a:gd name="connsiteY6" fmla="*/ 173005 h 578718"/>
                <a:gd name="connsiteX7" fmla="*/ 6516 w 6559244"/>
                <a:gd name="connsiteY7" fmla="*/ 100997 h 578718"/>
                <a:gd name="connsiteX0" fmla="*/ 6516 w 6559244"/>
                <a:gd name="connsiteY0" fmla="*/ 132747 h 610468"/>
                <a:gd name="connsiteX1" fmla="*/ 6559244 w 6559244"/>
                <a:gd name="connsiteY1" fmla="*/ 132747 h 610468"/>
                <a:gd name="connsiteX2" fmla="*/ 6559244 w 6559244"/>
                <a:gd name="connsiteY2" fmla="*/ 493293 h 610468"/>
                <a:gd name="connsiteX3" fmla="*/ 6516 w 6559244"/>
                <a:gd name="connsiteY3" fmla="*/ 493293 h 610468"/>
                <a:gd name="connsiteX4" fmla="*/ 6515 w 6559244"/>
                <a:gd name="connsiteY4" fmla="*/ 420779 h 610468"/>
                <a:gd name="connsiteX5" fmla="*/ 294547 w 6559244"/>
                <a:gd name="connsiteY5" fmla="*/ 276763 h 610468"/>
                <a:gd name="connsiteX6" fmla="*/ 6515 w 6559244"/>
                <a:gd name="connsiteY6" fmla="*/ 204755 h 610468"/>
                <a:gd name="connsiteX7" fmla="*/ 6516 w 6559244"/>
                <a:gd name="connsiteY7" fmla="*/ 132747 h 610468"/>
                <a:gd name="connsiteX0" fmla="*/ 6516 w 6559244"/>
                <a:gd name="connsiteY0" fmla="*/ 78202 h 555923"/>
                <a:gd name="connsiteX1" fmla="*/ 6559244 w 6559244"/>
                <a:gd name="connsiteY1" fmla="*/ 78202 h 555923"/>
                <a:gd name="connsiteX2" fmla="*/ 6559244 w 6559244"/>
                <a:gd name="connsiteY2" fmla="*/ 438748 h 555923"/>
                <a:gd name="connsiteX3" fmla="*/ 6516 w 6559244"/>
                <a:gd name="connsiteY3" fmla="*/ 438748 h 555923"/>
                <a:gd name="connsiteX4" fmla="*/ 6515 w 6559244"/>
                <a:gd name="connsiteY4" fmla="*/ 366234 h 555923"/>
                <a:gd name="connsiteX5" fmla="*/ 294547 w 6559244"/>
                <a:gd name="connsiteY5" fmla="*/ 222218 h 555923"/>
                <a:gd name="connsiteX6" fmla="*/ 6515 w 6559244"/>
                <a:gd name="connsiteY6" fmla="*/ 150210 h 555923"/>
                <a:gd name="connsiteX7" fmla="*/ 6516 w 6559244"/>
                <a:gd name="connsiteY7" fmla="*/ 78202 h 555923"/>
                <a:gd name="connsiteX0" fmla="*/ 6516 w 6559244"/>
                <a:gd name="connsiteY0" fmla="*/ 78202 h 529134"/>
                <a:gd name="connsiteX1" fmla="*/ 6559244 w 6559244"/>
                <a:gd name="connsiteY1" fmla="*/ 78202 h 529134"/>
                <a:gd name="connsiteX2" fmla="*/ 6559244 w 6559244"/>
                <a:gd name="connsiteY2" fmla="*/ 438748 h 529134"/>
                <a:gd name="connsiteX3" fmla="*/ 6516 w 6559244"/>
                <a:gd name="connsiteY3" fmla="*/ 438748 h 529134"/>
                <a:gd name="connsiteX4" fmla="*/ 6515 w 6559244"/>
                <a:gd name="connsiteY4" fmla="*/ 366234 h 529134"/>
                <a:gd name="connsiteX5" fmla="*/ 294547 w 6559244"/>
                <a:gd name="connsiteY5" fmla="*/ 222218 h 529134"/>
                <a:gd name="connsiteX6" fmla="*/ 6515 w 6559244"/>
                <a:gd name="connsiteY6" fmla="*/ 150210 h 529134"/>
                <a:gd name="connsiteX7" fmla="*/ 6516 w 6559244"/>
                <a:gd name="connsiteY7" fmla="*/ 78202 h 529134"/>
                <a:gd name="connsiteX0" fmla="*/ 6516 w 6559244"/>
                <a:gd name="connsiteY0" fmla="*/ 12388 h 529134"/>
                <a:gd name="connsiteX1" fmla="*/ 6559244 w 6559244"/>
                <a:gd name="connsiteY1" fmla="*/ 12388 h 529134"/>
                <a:gd name="connsiteX2" fmla="*/ 6559244 w 6559244"/>
                <a:gd name="connsiteY2" fmla="*/ 372934 h 529134"/>
                <a:gd name="connsiteX3" fmla="*/ 6516 w 6559244"/>
                <a:gd name="connsiteY3" fmla="*/ 372934 h 529134"/>
                <a:gd name="connsiteX4" fmla="*/ 6515 w 6559244"/>
                <a:gd name="connsiteY4" fmla="*/ 300420 h 529134"/>
                <a:gd name="connsiteX5" fmla="*/ 288032 w 6559244"/>
                <a:gd name="connsiteY5" fmla="*/ 222218 h 529134"/>
                <a:gd name="connsiteX6" fmla="*/ 6515 w 6559244"/>
                <a:gd name="connsiteY6" fmla="*/ 84396 h 529134"/>
                <a:gd name="connsiteX7" fmla="*/ 6516 w 6559244"/>
                <a:gd name="connsiteY7" fmla="*/ 12388 h 529134"/>
                <a:gd name="connsiteX0" fmla="*/ 6516 w 6559244"/>
                <a:gd name="connsiteY0" fmla="*/ 70902 h 587648"/>
                <a:gd name="connsiteX1" fmla="*/ 6559244 w 6559244"/>
                <a:gd name="connsiteY1" fmla="*/ 70902 h 587648"/>
                <a:gd name="connsiteX2" fmla="*/ 6559244 w 6559244"/>
                <a:gd name="connsiteY2" fmla="*/ 431448 h 587648"/>
                <a:gd name="connsiteX3" fmla="*/ 6516 w 6559244"/>
                <a:gd name="connsiteY3" fmla="*/ 431448 h 587648"/>
                <a:gd name="connsiteX4" fmla="*/ 6515 w 6559244"/>
                <a:gd name="connsiteY4" fmla="*/ 358934 h 587648"/>
                <a:gd name="connsiteX5" fmla="*/ 288032 w 6559244"/>
                <a:gd name="connsiteY5" fmla="*/ 280732 h 587648"/>
                <a:gd name="connsiteX6" fmla="*/ 6515 w 6559244"/>
                <a:gd name="connsiteY6" fmla="*/ 142910 h 587648"/>
                <a:gd name="connsiteX7" fmla="*/ 6516 w 6559244"/>
                <a:gd name="connsiteY7" fmla="*/ 70902 h 587648"/>
                <a:gd name="connsiteX0" fmla="*/ 6516 w 6559244"/>
                <a:gd name="connsiteY0" fmla="*/ 155040 h 671786"/>
                <a:gd name="connsiteX1" fmla="*/ 6559244 w 6559244"/>
                <a:gd name="connsiteY1" fmla="*/ 155040 h 671786"/>
                <a:gd name="connsiteX2" fmla="*/ 6559244 w 6559244"/>
                <a:gd name="connsiteY2" fmla="*/ 515586 h 671786"/>
                <a:gd name="connsiteX3" fmla="*/ 6516 w 6559244"/>
                <a:gd name="connsiteY3" fmla="*/ 515586 h 671786"/>
                <a:gd name="connsiteX4" fmla="*/ 6515 w 6559244"/>
                <a:gd name="connsiteY4" fmla="*/ 443072 h 671786"/>
                <a:gd name="connsiteX5" fmla="*/ 288032 w 6559244"/>
                <a:gd name="connsiteY5" fmla="*/ 364870 h 671786"/>
                <a:gd name="connsiteX6" fmla="*/ 6515 w 6559244"/>
                <a:gd name="connsiteY6" fmla="*/ 227048 h 671786"/>
                <a:gd name="connsiteX7" fmla="*/ 6516 w 6559244"/>
                <a:gd name="connsiteY7" fmla="*/ 155040 h 671786"/>
                <a:gd name="connsiteX0" fmla="*/ 6516 w 6559244"/>
                <a:gd name="connsiteY0" fmla="*/ 88588 h 605334"/>
                <a:gd name="connsiteX1" fmla="*/ 6559244 w 6559244"/>
                <a:gd name="connsiteY1" fmla="*/ 88588 h 605334"/>
                <a:gd name="connsiteX2" fmla="*/ 6559244 w 6559244"/>
                <a:gd name="connsiteY2" fmla="*/ 449134 h 605334"/>
                <a:gd name="connsiteX3" fmla="*/ 6516 w 6559244"/>
                <a:gd name="connsiteY3" fmla="*/ 449134 h 605334"/>
                <a:gd name="connsiteX4" fmla="*/ 6515 w 6559244"/>
                <a:gd name="connsiteY4" fmla="*/ 376620 h 605334"/>
                <a:gd name="connsiteX5" fmla="*/ 288032 w 6559244"/>
                <a:gd name="connsiteY5" fmla="*/ 298418 h 605334"/>
                <a:gd name="connsiteX6" fmla="*/ 6515 w 6559244"/>
                <a:gd name="connsiteY6" fmla="*/ 160596 h 605334"/>
                <a:gd name="connsiteX7" fmla="*/ 6516 w 6559244"/>
                <a:gd name="connsiteY7" fmla="*/ 88588 h 605334"/>
                <a:gd name="connsiteX0" fmla="*/ 6516 w 6559244"/>
                <a:gd name="connsiteY0" fmla="*/ 88588 h 597595"/>
                <a:gd name="connsiteX1" fmla="*/ 6559244 w 6559244"/>
                <a:gd name="connsiteY1" fmla="*/ 88588 h 597595"/>
                <a:gd name="connsiteX2" fmla="*/ 6559244 w 6559244"/>
                <a:gd name="connsiteY2" fmla="*/ 449134 h 597595"/>
                <a:gd name="connsiteX3" fmla="*/ 6516 w 6559244"/>
                <a:gd name="connsiteY3" fmla="*/ 449134 h 597595"/>
                <a:gd name="connsiteX4" fmla="*/ 6515 w 6559244"/>
                <a:gd name="connsiteY4" fmla="*/ 376620 h 597595"/>
                <a:gd name="connsiteX5" fmla="*/ 288032 w 6559244"/>
                <a:gd name="connsiteY5" fmla="*/ 298418 h 597595"/>
                <a:gd name="connsiteX6" fmla="*/ 6515 w 6559244"/>
                <a:gd name="connsiteY6" fmla="*/ 160596 h 597595"/>
                <a:gd name="connsiteX7" fmla="*/ 6516 w 6559244"/>
                <a:gd name="connsiteY7" fmla="*/ 88588 h 597595"/>
                <a:gd name="connsiteX0" fmla="*/ 6516 w 6559244"/>
                <a:gd name="connsiteY0" fmla="*/ 103669 h 612676"/>
                <a:gd name="connsiteX1" fmla="*/ 6559244 w 6559244"/>
                <a:gd name="connsiteY1" fmla="*/ 103669 h 612676"/>
                <a:gd name="connsiteX2" fmla="*/ 6559244 w 6559244"/>
                <a:gd name="connsiteY2" fmla="*/ 464215 h 612676"/>
                <a:gd name="connsiteX3" fmla="*/ 6516 w 6559244"/>
                <a:gd name="connsiteY3" fmla="*/ 464215 h 612676"/>
                <a:gd name="connsiteX4" fmla="*/ 6515 w 6559244"/>
                <a:gd name="connsiteY4" fmla="*/ 391701 h 612676"/>
                <a:gd name="connsiteX5" fmla="*/ 288032 w 6559244"/>
                <a:gd name="connsiteY5" fmla="*/ 313499 h 612676"/>
                <a:gd name="connsiteX6" fmla="*/ 6515 w 6559244"/>
                <a:gd name="connsiteY6" fmla="*/ 175677 h 612676"/>
                <a:gd name="connsiteX7" fmla="*/ 6516 w 6559244"/>
                <a:gd name="connsiteY7" fmla="*/ 103669 h 612676"/>
                <a:gd name="connsiteX0" fmla="*/ 6516 w 6559244"/>
                <a:gd name="connsiteY0" fmla="*/ 102082 h 611089"/>
                <a:gd name="connsiteX1" fmla="*/ 6559244 w 6559244"/>
                <a:gd name="connsiteY1" fmla="*/ 102082 h 611089"/>
                <a:gd name="connsiteX2" fmla="*/ 6559244 w 6559244"/>
                <a:gd name="connsiteY2" fmla="*/ 462628 h 611089"/>
                <a:gd name="connsiteX3" fmla="*/ 6516 w 6559244"/>
                <a:gd name="connsiteY3" fmla="*/ 462628 h 611089"/>
                <a:gd name="connsiteX4" fmla="*/ 6515 w 6559244"/>
                <a:gd name="connsiteY4" fmla="*/ 390114 h 611089"/>
                <a:gd name="connsiteX5" fmla="*/ 288032 w 6559244"/>
                <a:gd name="connsiteY5" fmla="*/ 311912 h 611089"/>
                <a:gd name="connsiteX6" fmla="*/ 6515 w 6559244"/>
                <a:gd name="connsiteY6" fmla="*/ 174090 h 611089"/>
                <a:gd name="connsiteX7" fmla="*/ 6516 w 6559244"/>
                <a:gd name="connsiteY7" fmla="*/ 102082 h 611089"/>
                <a:gd name="connsiteX0" fmla="*/ 6516 w 6559244"/>
                <a:gd name="connsiteY0" fmla="*/ 102082 h 586681"/>
                <a:gd name="connsiteX1" fmla="*/ 6559244 w 6559244"/>
                <a:gd name="connsiteY1" fmla="*/ 102082 h 586681"/>
                <a:gd name="connsiteX2" fmla="*/ 6559244 w 6559244"/>
                <a:gd name="connsiteY2" fmla="*/ 462628 h 586681"/>
                <a:gd name="connsiteX3" fmla="*/ 6516 w 6559244"/>
                <a:gd name="connsiteY3" fmla="*/ 462628 h 586681"/>
                <a:gd name="connsiteX4" fmla="*/ 6515 w 6559244"/>
                <a:gd name="connsiteY4" fmla="*/ 390114 h 586681"/>
                <a:gd name="connsiteX5" fmla="*/ 288032 w 6559244"/>
                <a:gd name="connsiteY5" fmla="*/ 311912 h 586681"/>
                <a:gd name="connsiteX6" fmla="*/ 6515 w 6559244"/>
                <a:gd name="connsiteY6" fmla="*/ 174090 h 586681"/>
                <a:gd name="connsiteX7" fmla="*/ 6516 w 6559244"/>
                <a:gd name="connsiteY7" fmla="*/ 102082 h 586681"/>
                <a:gd name="connsiteX0" fmla="*/ 6516 w 6559244"/>
                <a:gd name="connsiteY0" fmla="*/ 124307 h 608906"/>
                <a:gd name="connsiteX1" fmla="*/ 6559244 w 6559244"/>
                <a:gd name="connsiteY1" fmla="*/ 124307 h 608906"/>
                <a:gd name="connsiteX2" fmla="*/ 6559244 w 6559244"/>
                <a:gd name="connsiteY2" fmla="*/ 484853 h 608906"/>
                <a:gd name="connsiteX3" fmla="*/ 6516 w 6559244"/>
                <a:gd name="connsiteY3" fmla="*/ 484853 h 608906"/>
                <a:gd name="connsiteX4" fmla="*/ 6515 w 6559244"/>
                <a:gd name="connsiteY4" fmla="*/ 412339 h 608906"/>
                <a:gd name="connsiteX5" fmla="*/ 288032 w 6559244"/>
                <a:gd name="connsiteY5" fmla="*/ 334137 h 608906"/>
                <a:gd name="connsiteX6" fmla="*/ 6515 w 6559244"/>
                <a:gd name="connsiteY6" fmla="*/ 196315 h 608906"/>
                <a:gd name="connsiteX7" fmla="*/ 6516 w 6559244"/>
                <a:gd name="connsiteY7" fmla="*/ 124307 h 608906"/>
                <a:gd name="connsiteX0" fmla="*/ 6516 w 6559244"/>
                <a:gd name="connsiteY0" fmla="*/ 81668 h 566267"/>
                <a:gd name="connsiteX1" fmla="*/ 6559244 w 6559244"/>
                <a:gd name="connsiteY1" fmla="*/ 81668 h 566267"/>
                <a:gd name="connsiteX2" fmla="*/ 6559244 w 6559244"/>
                <a:gd name="connsiteY2" fmla="*/ 442214 h 566267"/>
                <a:gd name="connsiteX3" fmla="*/ 6516 w 6559244"/>
                <a:gd name="connsiteY3" fmla="*/ 442214 h 566267"/>
                <a:gd name="connsiteX4" fmla="*/ 6515 w 6559244"/>
                <a:gd name="connsiteY4" fmla="*/ 369700 h 566267"/>
                <a:gd name="connsiteX5" fmla="*/ 288032 w 6559244"/>
                <a:gd name="connsiteY5" fmla="*/ 291498 h 566267"/>
                <a:gd name="connsiteX6" fmla="*/ 6515 w 6559244"/>
                <a:gd name="connsiteY6" fmla="*/ 153676 h 566267"/>
                <a:gd name="connsiteX7" fmla="*/ 6516 w 6559244"/>
                <a:gd name="connsiteY7" fmla="*/ 81668 h 566267"/>
                <a:gd name="connsiteX0" fmla="*/ 6516 w 6559244"/>
                <a:gd name="connsiteY0" fmla="*/ 81668 h 520428"/>
                <a:gd name="connsiteX1" fmla="*/ 6559244 w 6559244"/>
                <a:gd name="connsiteY1" fmla="*/ 81668 h 520428"/>
                <a:gd name="connsiteX2" fmla="*/ 6559244 w 6559244"/>
                <a:gd name="connsiteY2" fmla="*/ 442214 h 520428"/>
                <a:gd name="connsiteX3" fmla="*/ 6516 w 6559244"/>
                <a:gd name="connsiteY3" fmla="*/ 442214 h 520428"/>
                <a:gd name="connsiteX4" fmla="*/ 6515 w 6559244"/>
                <a:gd name="connsiteY4" fmla="*/ 369700 h 520428"/>
                <a:gd name="connsiteX5" fmla="*/ 288032 w 6559244"/>
                <a:gd name="connsiteY5" fmla="*/ 291498 h 520428"/>
                <a:gd name="connsiteX6" fmla="*/ 6515 w 6559244"/>
                <a:gd name="connsiteY6" fmla="*/ 153676 h 520428"/>
                <a:gd name="connsiteX7" fmla="*/ 6516 w 6559244"/>
                <a:gd name="connsiteY7" fmla="*/ 81668 h 520428"/>
                <a:gd name="connsiteX0" fmla="*/ 6516 w 6559244"/>
                <a:gd name="connsiteY0" fmla="*/ 80081 h 518841"/>
                <a:gd name="connsiteX1" fmla="*/ 6559244 w 6559244"/>
                <a:gd name="connsiteY1" fmla="*/ 80081 h 518841"/>
                <a:gd name="connsiteX2" fmla="*/ 6559244 w 6559244"/>
                <a:gd name="connsiteY2" fmla="*/ 440627 h 518841"/>
                <a:gd name="connsiteX3" fmla="*/ 6516 w 6559244"/>
                <a:gd name="connsiteY3" fmla="*/ 440627 h 518841"/>
                <a:gd name="connsiteX4" fmla="*/ 6515 w 6559244"/>
                <a:gd name="connsiteY4" fmla="*/ 368113 h 518841"/>
                <a:gd name="connsiteX5" fmla="*/ 288032 w 6559244"/>
                <a:gd name="connsiteY5" fmla="*/ 289911 h 518841"/>
                <a:gd name="connsiteX6" fmla="*/ 6515 w 6559244"/>
                <a:gd name="connsiteY6" fmla="*/ 152089 h 518841"/>
                <a:gd name="connsiteX7" fmla="*/ 6516 w 6559244"/>
                <a:gd name="connsiteY7" fmla="*/ 80081 h 518841"/>
                <a:gd name="connsiteX0" fmla="*/ 6516 w 6559244"/>
                <a:gd name="connsiteY0" fmla="*/ 80080 h 518841"/>
                <a:gd name="connsiteX1" fmla="*/ 6559244 w 6559244"/>
                <a:gd name="connsiteY1" fmla="*/ 80080 h 518841"/>
                <a:gd name="connsiteX2" fmla="*/ 6559244 w 6559244"/>
                <a:gd name="connsiteY2" fmla="*/ 440626 h 518841"/>
                <a:gd name="connsiteX3" fmla="*/ 6516 w 6559244"/>
                <a:gd name="connsiteY3" fmla="*/ 440626 h 518841"/>
                <a:gd name="connsiteX4" fmla="*/ 6515 w 6559244"/>
                <a:gd name="connsiteY4" fmla="*/ 368112 h 518841"/>
                <a:gd name="connsiteX5" fmla="*/ 288032 w 6559244"/>
                <a:gd name="connsiteY5" fmla="*/ 289911 h 518841"/>
                <a:gd name="connsiteX6" fmla="*/ 6515 w 6559244"/>
                <a:gd name="connsiteY6" fmla="*/ 152088 h 518841"/>
                <a:gd name="connsiteX7" fmla="*/ 6516 w 6559244"/>
                <a:gd name="connsiteY7" fmla="*/ 80080 h 518841"/>
                <a:gd name="connsiteX0" fmla="*/ 6516 w 6559244"/>
                <a:gd name="connsiteY0" fmla="*/ 152089 h 518841"/>
                <a:gd name="connsiteX1" fmla="*/ 6559244 w 6559244"/>
                <a:gd name="connsiteY1" fmla="*/ 152089 h 518841"/>
                <a:gd name="connsiteX2" fmla="*/ 6559244 w 6559244"/>
                <a:gd name="connsiteY2" fmla="*/ 512635 h 518841"/>
                <a:gd name="connsiteX3" fmla="*/ 6516 w 6559244"/>
                <a:gd name="connsiteY3" fmla="*/ 512635 h 518841"/>
                <a:gd name="connsiteX4" fmla="*/ 6515 w 6559244"/>
                <a:gd name="connsiteY4" fmla="*/ 440121 h 518841"/>
                <a:gd name="connsiteX5" fmla="*/ 288032 w 6559244"/>
                <a:gd name="connsiteY5" fmla="*/ 289911 h 518841"/>
                <a:gd name="connsiteX6" fmla="*/ 6515 w 6559244"/>
                <a:gd name="connsiteY6" fmla="*/ 224097 h 518841"/>
                <a:gd name="connsiteX7" fmla="*/ 6516 w 6559244"/>
                <a:gd name="connsiteY7" fmla="*/ 152089 h 518841"/>
                <a:gd name="connsiteX0" fmla="*/ 6516 w 6559244"/>
                <a:gd name="connsiteY0" fmla="*/ 152089 h 714649"/>
                <a:gd name="connsiteX1" fmla="*/ 6559244 w 6559244"/>
                <a:gd name="connsiteY1" fmla="*/ 152089 h 714649"/>
                <a:gd name="connsiteX2" fmla="*/ 6559244 w 6559244"/>
                <a:gd name="connsiteY2" fmla="*/ 512635 h 714649"/>
                <a:gd name="connsiteX3" fmla="*/ 6516 w 6559244"/>
                <a:gd name="connsiteY3" fmla="*/ 512635 h 714649"/>
                <a:gd name="connsiteX4" fmla="*/ 6515 w 6559244"/>
                <a:gd name="connsiteY4" fmla="*/ 440121 h 714649"/>
                <a:gd name="connsiteX5" fmla="*/ 288032 w 6559244"/>
                <a:gd name="connsiteY5" fmla="*/ 289911 h 714649"/>
                <a:gd name="connsiteX6" fmla="*/ 6515 w 6559244"/>
                <a:gd name="connsiteY6" fmla="*/ 224097 h 714649"/>
                <a:gd name="connsiteX7" fmla="*/ 6516 w 6559244"/>
                <a:gd name="connsiteY7" fmla="*/ 152089 h 714649"/>
                <a:gd name="connsiteX0" fmla="*/ 6516 w 6559244"/>
                <a:gd name="connsiteY0" fmla="*/ 47537 h 610097"/>
                <a:gd name="connsiteX1" fmla="*/ 6559244 w 6559244"/>
                <a:gd name="connsiteY1" fmla="*/ 47537 h 610097"/>
                <a:gd name="connsiteX2" fmla="*/ 6559244 w 6559244"/>
                <a:gd name="connsiteY2" fmla="*/ 408083 h 610097"/>
                <a:gd name="connsiteX3" fmla="*/ 6516 w 6559244"/>
                <a:gd name="connsiteY3" fmla="*/ 408083 h 610097"/>
                <a:gd name="connsiteX4" fmla="*/ 6515 w 6559244"/>
                <a:gd name="connsiteY4" fmla="*/ 335569 h 610097"/>
                <a:gd name="connsiteX5" fmla="*/ 288032 w 6559244"/>
                <a:gd name="connsiteY5" fmla="*/ 185359 h 610097"/>
                <a:gd name="connsiteX6" fmla="*/ 6515 w 6559244"/>
                <a:gd name="connsiteY6" fmla="*/ 119545 h 610097"/>
                <a:gd name="connsiteX7" fmla="*/ 6516 w 6559244"/>
                <a:gd name="connsiteY7" fmla="*/ 47537 h 610097"/>
                <a:gd name="connsiteX0" fmla="*/ 6516 w 6559244"/>
                <a:gd name="connsiteY0" fmla="*/ 47537 h 523206"/>
                <a:gd name="connsiteX1" fmla="*/ 6559244 w 6559244"/>
                <a:gd name="connsiteY1" fmla="*/ 47537 h 523206"/>
                <a:gd name="connsiteX2" fmla="*/ 6559244 w 6559244"/>
                <a:gd name="connsiteY2" fmla="*/ 408083 h 523206"/>
                <a:gd name="connsiteX3" fmla="*/ 6516 w 6559244"/>
                <a:gd name="connsiteY3" fmla="*/ 408083 h 523206"/>
                <a:gd name="connsiteX4" fmla="*/ 6515 w 6559244"/>
                <a:gd name="connsiteY4" fmla="*/ 335569 h 523206"/>
                <a:gd name="connsiteX5" fmla="*/ 288032 w 6559244"/>
                <a:gd name="connsiteY5" fmla="*/ 185359 h 523206"/>
                <a:gd name="connsiteX6" fmla="*/ 6515 w 6559244"/>
                <a:gd name="connsiteY6" fmla="*/ 119545 h 523206"/>
                <a:gd name="connsiteX7" fmla="*/ 6516 w 6559244"/>
                <a:gd name="connsiteY7" fmla="*/ 47537 h 523206"/>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398875"/>
                <a:gd name="connsiteX1" fmla="*/ 6559244 w 6559244"/>
                <a:gd name="connsiteY1" fmla="*/ 0 h 398875"/>
                <a:gd name="connsiteX2" fmla="*/ 6559244 w 6559244"/>
                <a:gd name="connsiteY2" fmla="*/ 360546 h 398875"/>
                <a:gd name="connsiteX3" fmla="*/ 6516 w 6559244"/>
                <a:gd name="connsiteY3" fmla="*/ 360546 h 398875"/>
                <a:gd name="connsiteX4" fmla="*/ 6515 w 6559244"/>
                <a:gd name="connsiteY4" fmla="*/ 288032 h 398875"/>
                <a:gd name="connsiteX5" fmla="*/ 288032 w 6559244"/>
                <a:gd name="connsiteY5" fmla="*/ 209831 h 398875"/>
                <a:gd name="connsiteX6" fmla="*/ 6515 w 6559244"/>
                <a:gd name="connsiteY6" fmla="*/ 72008 h 398875"/>
                <a:gd name="connsiteX7" fmla="*/ 6516 w 6559244"/>
                <a:gd name="connsiteY7" fmla="*/ 0 h 398875"/>
                <a:gd name="connsiteX0" fmla="*/ 6516 w 6559244"/>
                <a:gd name="connsiteY0" fmla="*/ 10800 h 371346"/>
                <a:gd name="connsiteX1" fmla="*/ 6559244 w 6559244"/>
                <a:gd name="connsiteY1" fmla="*/ 10800 h 371346"/>
                <a:gd name="connsiteX2" fmla="*/ 6559244 w 6559244"/>
                <a:gd name="connsiteY2" fmla="*/ 371346 h 371346"/>
                <a:gd name="connsiteX3" fmla="*/ 6516 w 6559244"/>
                <a:gd name="connsiteY3" fmla="*/ 371346 h 371346"/>
                <a:gd name="connsiteX4" fmla="*/ 6515 w 6559244"/>
                <a:gd name="connsiteY4" fmla="*/ 298832 h 371346"/>
                <a:gd name="connsiteX5" fmla="*/ 288032 w 6559244"/>
                <a:gd name="connsiteY5" fmla="*/ 148623 h 371346"/>
                <a:gd name="connsiteX6" fmla="*/ 6515 w 6559244"/>
                <a:gd name="connsiteY6" fmla="*/ 82808 h 371346"/>
                <a:gd name="connsiteX7" fmla="*/ 6516 w 6559244"/>
                <a:gd name="connsiteY7" fmla="*/ 10800 h 371346"/>
                <a:gd name="connsiteX0" fmla="*/ 6516 w 6559244"/>
                <a:gd name="connsiteY0" fmla="*/ 10800 h 428700"/>
                <a:gd name="connsiteX1" fmla="*/ 6559244 w 6559244"/>
                <a:gd name="connsiteY1" fmla="*/ 10800 h 428700"/>
                <a:gd name="connsiteX2" fmla="*/ 6559244 w 6559244"/>
                <a:gd name="connsiteY2" fmla="*/ 371346 h 428700"/>
                <a:gd name="connsiteX3" fmla="*/ 6516 w 6559244"/>
                <a:gd name="connsiteY3" fmla="*/ 371346 h 428700"/>
                <a:gd name="connsiteX4" fmla="*/ 6515 w 6559244"/>
                <a:gd name="connsiteY4" fmla="*/ 298832 h 428700"/>
                <a:gd name="connsiteX5" fmla="*/ 288032 w 6559244"/>
                <a:gd name="connsiteY5" fmla="*/ 148623 h 428700"/>
                <a:gd name="connsiteX6" fmla="*/ 6515 w 6559244"/>
                <a:gd name="connsiteY6" fmla="*/ 82808 h 428700"/>
                <a:gd name="connsiteX7" fmla="*/ 6516 w 6559244"/>
                <a:gd name="connsiteY7" fmla="*/ 10800 h 428700"/>
                <a:gd name="connsiteX0" fmla="*/ 6516 w 6559244"/>
                <a:gd name="connsiteY0" fmla="*/ 10800 h 495350"/>
                <a:gd name="connsiteX1" fmla="*/ 6559244 w 6559244"/>
                <a:gd name="connsiteY1" fmla="*/ 10800 h 495350"/>
                <a:gd name="connsiteX2" fmla="*/ 6559244 w 6559244"/>
                <a:gd name="connsiteY2" fmla="*/ 371346 h 495350"/>
                <a:gd name="connsiteX3" fmla="*/ 6516 w 6559244"/>
                <a:gd name="connsiteY3" fmla="*/ 371346 h 495350"/>
                <a:gd name="connsiteX4" fmla="*/ 6515 w 6559244"/>
                <a:gd name="connsiteY4" fmla="*/ 298832 h 495350"/>
                <a:gd name="connsiteX5" fmla="*/ 288032 w 6559244"/>
                <a:gd name="connsiteY5" fmla="*/ 148623 h 495350"/>
                <a:gd name="connsiteX6" fmla="*/ 6515 w 6559244"/>
                <a:gd name="connsiteY6" fmla="*/ 82808 h 495350"/>
                <a:gd name="connsiteX7" fmla="*/ 6516 w 6559244"/>
                <a:gd name="connsiteY7" fmla="*/ 10800 h 495350"/>
                <a:gd name="connsiteX0" fmla="*/ 6516 w 6559244"/>
                <a:gd name="connsiteY0" fmla="*/ 14546 h 499096"/>
                <a:gd name="connsiteX1" fmla="*/ 6559244 w 6559244"/>
                <a:gd name="connsiteY1" fmla="*/ 14546 h 499096"/>
                <a:gd name="connsiteX2" fmla="*/ 6559244 w 6559244"/>
                <a:gd name="connsiteY2" fmla="*/ 375092 h 499096"/>
                <a:gd name="connsiteX3" fmla="*/ 6516 w 6559244"/>
                <a:gd name="connsiteY3" fmla="*/ 375092 h 499096"/>
                <a:gd name="connsiteX4" fmla="*/ 6515 w 6559244"/>
                <a:gd name="connsiteY4" fmla="*/ 302578 h 499096"/>
                <a:gd name="connsiteX5" fmla="*/ 288032 w 6559244"/>
                <a:gd name="connsiteY5" fmla="*/ 152369 h 499096"/>
                <a:gd name="connsiteX6" fmla="*/ 6515 w 6559244"/>
                <a:gd name="connsiteY6" fmla="*/ 86554 h 499096"/>
                <a:gd name="connsiteX7" fmla="*/ 6516 w 6559244"/>
                <a:gd name="connsiteY7" fmla="*/ 14546 h 499096"/>
                <a:gd name="connsiteX0" fmla="*/ 6516 w 6559244"/>
                <a:gd name="connsiteY0" fmla="*/ 0 h 556558"/>
                <a:gd name="connsiteX1" fmla="*/ 6559244 w 6559244"/>
                <a:gd name="connsiteY1" fmla="*/ 0 h 556558"/>
                <a:gd name="connsiteX2" fmla="*/ 6559244 w 6559244"/>
                <a:gd name="connsiteY2" fmla="*/ 360546 h 556558"/>
                <a:gd name="connsiteX3" fmla="*/ 6516 w 6559244"/>
                <a:gd name="connsiteY3" fmla="*/ 360546 h 556558"/>
                <a:gd name="connsiteX4" fmla="*/ 6515 w 6559244"/>
                <a:gd name="connsiteY4" fmla="*/ 288032 h 556558"/>
                <a:gd name="connsiteX5" fmla="*/ 288032 w 6559244"/>
                <a:gd name="connsiteY5" fmla="*/ 209831 h 556558"/>
                <a:gd name="connsiteX6" fmla="*/ 6515 w 6559244"/>
                <a:gd name="connsiteY6" fmla="*/ 72008 h 556558"/>
                <a:gd name="connsiteX7" fmla="*/ 6516 w 6559244"/>
                <a:gd name="connsiteY7" fmla="*/ 0 h 55655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1 w 6552729"/>
                <a:gd name="connsiteY0" fmla="*/ 15910 h 572468"/>
                <a:gd name="connsiteX1" fmla="*/ 6552729 w 6552729"/>
                <a:gd name="connsiteY1" fmla="*/ 15910 h 572468"/>
                <a:gd name="connsiteX2" fmla="*/ 6552729 w 6552729"/>
                <a:gd name="connsiteY2" fmla="*/ 376456 h 572468"/>
                <a:gd name="connsiteX3" fmla="*/ 1 w 6552729"/>
                <a:gd name="connsiteY3" fmla="*/ 376456 h 572468"/>
                <a:gd name="connsiteX4" fmla="*/ 0 w 6552729"/>
                <a:gd name="connsiteY4" fmla="*/ 303942 h 572468"/>
                <a:gd name="connsiteX5" fmla="*/ 281517 w 6552729"/>
                <a:gd name="connsiteY5" fmla="*/ 225741 h 572468"/>
                <a:gd name="connsiteX6" fmla="*/ 0 w 6552729"/>
                <a:gd name="connsiteY6" fmla="*/ 87918 h 572468"/>
                <a:gd name="connsiteX7" fmla="*/ 1 w 6552729"/>
                <a:gd name="connsiteY7" fmla="*/ 15910 h 572468"/>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74424 h 548854"/>
                <a:gd name="connsiteX1" fmla="*/ 6552729 w 6552729"/>
                <a:gd name="connsiteY1" fmla="*/ 74424 h 548854"/>
                <a:gd name="connsiteX2" fmla="*/ 6552729 w 6552729"/>
                <a:gd name="connsiteY2" fmla="*/ 434970 h 548854"/>
                <a:gd name="connsiteX3" fmla="*/ 1 w 6552729"/>
                <a:gd name="connsiteY3" fmla="*/ 434970 h 548854"/>
                <a:gd name="connsiteX4" fmla="*/ 0 w 6552729"/>
                <a:gd name="connsiteY4" fmla="*/ 362456 h 548854"/>
                <a:gd name="connsiteX5" fmla="*/ 281517 w 6552729"/>
                <a:gd name="connsiteY5" fmla="*/ 284255 h 548854"/>
                <a:gd name="connsiteX6" fmla="*/ 0 w 6552729"/>
                <a:gd name="connsiteY6" fmla="*/ 146432 h 548854"/>
                <a:gd name="connsiteX7" fmla="*/ 1 w 6552729"/>
                <a:gd name="connsiteY7" fmla="*/ 74424 h 548854"/>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34973 h 609403"/>
                <a:gd name="connsiteX1" fmla="*/ 6552729 w 6552729"/>
                <a:gd name="connsiteY1" fmla="*/ 134973 h 609403"/>
                <a:gd name="connsiteX2" fmla="*/ 6552729 w 6552729"/>
                <a:gd name="connsiteY2" fmla="*/ 495519 h 609403"/>
                <a:gd name="connsiteX3" fmla="*/ 1 w 6552729"/>
                <a:gd name="connsiteY3" fmla="*/ 495519 h 609403"/>
                <a:gd name="connsiteX4" fmla="*/ 0 w 6552729"/>
                <a:gd name="connsiteY4" fmla="*/ 423005 h 609403"/>
                <a:gd name="connsiteX5" fmla="*/ 281517 w 6552729"/>
                <a:gd name="connsiteY5" fmla="*/ 344804 h 609403"/>
                <a:gd name="connsiteX6" fmla="*/ 0 w 6552729"/>
                <a:gd name="connsiteY6" fmla="*/ 206981 h 609403"/>
                <a:gd name="connsiteX7" fmla="*/ 1 w 6552729"/>
                <a:gd name="connsiteY7" fmla="*/ 134973 h 609403"/>
                <a:gd name="connsiteX0" fmla="*/ 1 w 6552729"/>
                <a:gd name="connsiteY0" fmla="*/ 134973 h 618333"/>
                <a:gd name="connsiteX1" fmla="*/ 6552729 w 6552729"/>
                <a:gd name="connsiteY1" fmla="*/ 134973 h 618333"/>
                <a:gd name="connsiteX2" fmla="*/ 6552729 w 6552729"/>
                <a:gd name="connsiteY2" fmla="*/ 495519 h 618333"/>
                <a:gd name="connsiteX3" fmla="*/ 1 w 6552729"/>
                <a:gd name="connsiteY3" fmla="*/ 495519 h 618333"/>
                <a:gd name="connsiteX4" fmla="*/ 0 w 6552729"/>
                <a:gd name="connsiteY4" fmla="*/ 423005 h 618333"/>
                <a:gd name="connsiteX5" fmla="*/ 281517 w 6552729"/>
                <a:gd name="connsiteY5" fmla="*/ 344804 h 618333"/>
                <a:gd name="connsiteX6" fmla="*/ 0 w 6552729"/>
                <a:gd name="connsiteY6" fmla="*/ 206981 h 618333"/>
                <a:gd name="connsiteX7" fmla="*/ 1 w 6552729"/>
                <a:gd name="connsiteY7" fmla="*/ 134973 h 618333"/>
                <a:gd name="connsiteX0" fmla="*/ 1 w 6552729"/>
                <a:gd name="connsiteY0" fmla="*/ 134973 h 629644"/>
                <a:gd name="connsiteX1" fmla="*/ 6552729 w 6552729"/>
                <a:gd name="connsiteY1" fmla="*/ 134973 h 629644"/>
                <a:gd name="connsiteX2" fmla="*/ 6552729 w 6552729"/>
                <a:gd name="connsiteY2" fmla="*/ 495519 h 629644"/>
                <a:gd name="connsiteX3" fmla="*/ 1 w 6552729"/>
                <a:gd name="connsiteY3" fmla="*/ 495519 h 629644"/>
                <a:gd name="connsiteX4" fmla="*/ 0 w 6552729"/>
                <a:gd name="connsiteY4" fmla="*/ 423005 h 629644"/>
                <a:gd name="connsiteX5" fmla="*/ 281517 w 6552729"/>
                <a:gd name="connsiteY5" fmla="*/ 344804 h 629644"/>
                <a:gd name="connsiteX6" fmla="*/ 0 w 6552729"/>
                <a:gd name="connsiteY6" fmla="*/ 206981 h 629644"/>
                <a:gd name="connsiteX7" fmla="*/ 1 w 6552729"/>
                <a:gd name="connsiteY7" fmla="*/ 134973 h 629644"/>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353525 w 6552729"/>
                <a:gd name="connsiteY5" fmla="*/ 344804 h 633811"/>
                <a:gd name="connsiteX6" fmla="*/ 0 w 6552729"/>
                <a:gd name="connsiteY6" fmla="*/ 206981 h 633811"/>
                <a:gd name="connsiteX7" fmla="*/ 1 w 6552729"/>
                <a:gd name="connsiteY7" fmla="*/ 134973 h 633811"/>
                <a:gd name="connsiteX0" fmla="*/ 1 w 6552729"/>
                <a:gd name="connsiteY0" fmla="*/ 109003 h 607841"/>
                <a:gd name="connsiteX1" fmla="*/ 6552729 w 6552729"/>
                <a:gd name="connsiteY1" fmla="*/ 109003 h 607841"/>
                <a:gd name="connsiteX2" fmla="*/ 6552729 w 6552729"/>
                <a:gd name="connsiteY2" fmla="*/ 469549 h 607841"/>
                <a:gd name="connsiteX3" fmla="*/ 1 w 6552729"/>
                <a:gd name="connsiteY3" fmla="*/ 469549 h 607841"/>
                <a:gd name="connsiteX4" fmla="*/ 0 w 6552729"/>
                <a:gd name="connsiteY4" fmla="*/ 397035 h 607841"/>
                <a:gd name="connsiteX5" fmla="*/ 353525 w 6552729"/>
                <a:gd name="connsiteY5" fmla="*/ 318834 h 607841"/>
                <a:gd name="connsiteX6" fmla="*/ 0 w 6552729"/>
                <a:gd name="connsiteY6" fmla="*/ 181011 h 607841"/>
                <a:gd name="connsiteX7" fmla="*/ 1 w 6552729"/>
                <a:gd name="connsiteY7" fmla="*/ 109003 h 607841"/>
                <a:gd name="connsiteX0" fmla="*/ 1 w 6552729"/>
                <a:gd name="connsiteY0" fmla="*/ 109003 h 578671"/>
                <a:gd name="connsiteX1" fmla="*/ 6552729 w 6552729"/>
                <a:gd name="connsiteY1" fmla="*/ 109003 h 578671"/>
                <a:gd name="connsiteX2" fmla="*/ 6552729 w 6552729"/>
                <a:gd name="connsiteY2" fmla="*/ 469549 h 578671"/>
                <a:gd name="connsiteX3" fmla="*/ 1 w 6552729"/>
                <a:gd name="connsiteY3" fmla="*/ 469549 h 578671"/>
                <a:gd name="connsiteX4" fmla="*/ 0 w 6552729"/>
                <a:gd name="connsiteY4" fmla="*/ 397035 h 578671"/>
                <a:gd name="connsiteX5" fmla="*/ 353525 w 6552729"/>
                <a:gd name="connsiteY5" fmla="*/ 318834 h 578671"/>
                <a:gd name="connsiteX6" fmla="*/ 0 w 6552729"/>
                <a:gd name="connsiteY6" fmla="*/ 181011 h 578671"/>
                <a:gd name="connsiteX7" fmla="*/ 1 w 6552729"/>
                <a:gd name="connsiteY7" fmla="*/ 109003 h 578671"/>
                <a:gd name="connsiteX0" fmla="*/ 1 w 6552729"/>
                <a:gd name="connsiteY0" fmla="*/ 109003 h 566169"/>
                <a:gd name="connsiteX1" fmla="*/ 6552729 w 6552729"/>
                <a:gd name="connsiteY1" fmla="*/ 109003 h 566169"/>
                <a:gd name="connsiteX2" fmla="*/ 6552729 w 6552729"/>
                <a:gd name="connsiteY2" fmla="*/ 469549 h 566169"/>
                <a:gd name="connsiteX3" fmla="*/ 1 w 6552729"/>
                <a:gd name="connsiteY3" fmla="*/ 469549 h 566169"/>
                <a:gd name="connsiteX4" fmla="*/ 0 w 6552729"/>
                <a:gd name="connsiteY4" fmla="*/ 397035 h 566169"/>
                <a:gd name="connsiteX5" fmla="*/ 353525 w 6552729"/>
                <a:gd name="connsiteY5" fmla="*/ 318834 h 566169"/>
                <a:gd name="connsiteX6" fmla="*/ 0 w 6552729"/>
                <a:gd name="connsiteY6" fmla="*/ 181011 h 566169"/>
                <a:gd name="connsiteX7" fmla="*/ 1 w 6552729"/>
                <a:gd name="connsiteY7" fmla="*/ 109003 h 566169"/>
                <a:gd name="connsiteX0" fmla="*/ 1 w 6552729"/>
                <a:gd name="connsiteY0" fmla="*/ 99701 h 556867"/>
                <a:gd name="connsiteX1" fmla="*/ 6552729 w 6552729"/>
                <a:gd name="connsiteY1" fmla="*/ 99701 h 556867"/>
                <a:gd name="connsiteX2" fmla="*/ 6552729 w 6552729"/>
                <a:gd name="connsiteY2" fmla="*/ 460247 h 556867"/>
                <a:gd name="connsiteX3" fmla="*/ 1 w 6552729"/>
                <a:gd name="connsiteY3" fmla="*/ 460247 h 556867"/>
                <a:gd name="connsiteX4" fmla="*/ 0 w 6552729"/>
                <a:gd name="connsiteY4" fmla="*/ 387733 h 556867"/>
                <a:gd name="connsiteX5" fmla="*/ 353525 w 6552729"/>
                <a:gd name="connsiteY5" fmla="*/ 309532 h 556867"/>
                <a:gd name="connsiteX6" fmla="*/ 0 w 6552729"/>
                <a:gd name="connsiteY6" fmla="*/ 171709 h 556867"/>
                <a:gd name="connsiteX7" fmla="*/ 1 w 6552729"/>
                <a:gd name="connsiteY7" fmla="*/ 99701 h 556867"/>
                <a:gd name="connsiteX0" fmla="*/ 1 w 6552729"/>
                <a:gd name="connsiteY0" fmla="*/ 119545 h 576711"/>
                <a:gd name="connsiteX1" fmla="*/ 6552729 w 6552729"/>
                <a:gd name="connsiteY1" fmla="*/ 119545 h 576711"/>
                <a:gd name="connsiteX2" fmla="*/ 6552729 w 6552729"/>
                <a:gd name="connsiteY2" fmla="*/ 480091 h 576711"/>
                <a:gd name="connsiteX3" fmla="*/ 1 w 6552729"/>
                <a:gd name="connsiteY3" fmla="*/ 480091 h 576711"/>
                <a:gd name="connsiteX4" fmla="*/ 0 w 6552729"/>
                <a:gd name="connsiteY4" fmla="*/ 407577 h 576711"/>
                <a:gd name="connsiteX5" fmla="*/ 353525 w 6552729"/>
                <a:gd name="connsiteY5" fmla="*/ 329376 h 576711"/>
                <a:gd name="connsiteX6" fmla="*/ 0 w 6552729"/>
                <a:gd name="connsiteY6" fmla="*/ 191553 h 576711"/>
                <a:gd name="connsiteX7" fmla="*/ 1 w 6552729"/>
                <a:gd name="connsiteY7" fmla="*/ 119545 h 576711"/>
                <a:gd name="connsiteX0" fmla="*/ 1 w 6552729"/>
                <a:gd name="connsiteY0" fmla="*/ 119545 h 617167"/>
                <a:gd name="connsiteX1" fmla="*/ 6552729 w 6552729"/>
                <a:gd name="connsiteY1" fmla="*/ 119545 h 617167"/>
                <a:gd name="connsiteX2" fmla="*/ 6552729 w 6552729"/>
                <a:gd name="connsiteY2" fmla="*/ 480091 h 617167"/>
                <a:gd name="connsiteX3" fmla="*/ 1 w 6552729"/>
                <a:gd name="connsiteY3" fmla="*/ 480091 h 617167"/>
                <a:gd name="connsiteX4" fmla="*/ 0 w 6552729"/>
                <a:gd name="connsiteY4" fmla="*/ 407577 h 617167"/>
                <a:gd name="connsiteX5" fmla="*/ 353525 w 6552729"/>
                <a:gd name="connsiteY5" fmla="*/ 329376 h 617167"/>
                <a:gd name="connsiteX6" fmla="*/ 0 w 6552729"/>
                <a:gd name="connsiteY6" fmla="*/ 191553 h 617167"/>
                <a:gd name="connsiteX7" fmla="*/ 1 w 6552729"/>
                <a:gd name="connsiteY7" fmla="*/ 119545 h 617167"/>
                <a:gd name="connsiteX0" fmla="*/ 1 w 6554071"/>
                <a:gd name="connsiteY0" fmla="*/ 119545 h 617167"/>
                <a:gd name="connsiteX1" fmla="*/ 6552729 w 6554071"/>
                <a:gd name="connsiteY1" fmla="*/ 119545 h 617167"/>
                <a:gd name="connsiteX2" fmla="*/ 6554071 w 6554071"/>
                <a:gd name="connsiteY2" fmla="*/ 318363 h 617167"/>
                <a:gd name="connsiteX3" fmla="*/ 6552729 w 6554071"/>
                <a:gd name="connsiteY3" fmla="*/ 480091 h 617167"/>
                <a:gd name="connsiteX4" fmla="*/ 1 w 6554071"/>
                <a:gd name="connsiteY4" fmla="*/ 480091 h 617167"/>
                <a:gd name="connsiteX5" fmla="*/ 0 w 6554071"/>
                <a:gd name="connsiteY5" fmla="*/ 407577 h 617167"/>
                <a:gd name="connsiteX6" fmla="*/ 353525 w 6554071"/>
                <a:gd name="connsiteY6" fmla="*/ 329376 h 617167"/>
                <a:gd name="connsiteX7" fmla="*/ 0 w 6554071"/>
                <a:gd name="connsiteY7" fmla="*/ 191553 h 617167"/>
                <a:gd name="connsiteX8" fmla="*/ 1 w 6554071"/>
                <a:gd name="connsiteY8" fmla="*/ 119545 h 617167"/>
                <a:gd name="connsiteX0" fmla="*/ 1 w 7645074"/>
                <a:gd name="connsiteY0" fmla="*/ 119545 h 617167"/>
                <a:gd name="connsiteX1" fmla="*/ 6552729 w 7645074"/>
                <a:gd name="connsiteY1" fmla="*/ 119545 h 617167"/>
                <a:gd name="connsiteX2" fmla="*/ 6554071 w 7645074"/>
                <a:gd name="connsiteY2" fmla="*/ 187394 h 617167"/>
                <a:gd name="connsiteX3" fmla="*/ 6554071 w 7645074"/>
                <a:gd name="connsiteY3" fmla="*/ 318363 h 617167"/>
                <a:gd name="connsiteX4" fmla="*/ 6552729 w 7645074"/>
                <a:gd name="connsiteY4" fmla="*/ 480091 h 617167"/>
                <a:gd name="connsiteX5" fmla="*/ 1 w 7645074"/>
                <a:gd name="connsiteY5" fmla="*/ 480091 h 617167"/>
                <a:gd name="connsiteX6" fmla="*/ 0 w 7645074"/>
                <a:gd name="connsiteY6" fmla="*/ 407577 h 617167"/>
                <a:gd name="connsiteX7" fmla="*/ 353525 w 7645074"/>
                <a:gd name="connsiteY7" fmla="*/ 329376 h 617167"/>
                <a:gd name="connsiteX8" fmla="*/ 0 w 7645074"/>
                <a:gd name="connsiteY8" fmla="*/ 191553 h 617167"/>
                <a:gd name="connsiteX9" fmla="*/ 1 w 7645074"/>
                <a:gd name="connsiteY9"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2729 w 6554295"/>
                <a:gd name="connsiteY4" fmla="*/ 480091 h 617167"/>
                <a:gd name="connsiteX5" fmla="*/ 1 w 6554295"/>
                <a:gd name="connsiteY5" fmla="*/ 480091 h 617167"/>
                <a:gd name="connsiteX6" fmla="*/ 0 w 6554295"/>
                <a:gd name="connsiteY6" fmla="*/ 407577 h 617167"/>
                <a:gd name="connsiteX7" fmla="*/ 353525 w 6554295"/>
                <a:gd name="connsiteY7" fmla="*/ 329376 h 617167"/>
                <a:gd name="connsiteX8" fmla="*/ 0 w 6554295"/>
                <a:gd name="connsiteY8" fmla="*/ 191553 h 617167"/>
                <a:gd name="connsiteX9" fmla="*/ 1 w 6554295"/>
                <a:gd name="connsiteY9" fmla="*/ 119545 h 617167"/>
                <a:gd name="connsiteX0" fmla="*/ 1 w 7644654"/>
                <a:gd name="connsiteY0" fmla="*/ 119545 h 617167"/>
                <a:gd name="connsiteX1" fmla="*/ 6552729 w 7644654"/>
                <a:gd name="connsiteY1" fmla="*/ 119545 h 617167"/>
                <a:gd name="connsiteX2" fmla="*/ 6554071 w 7644654"/>
                <a:gd name="connsiteY2" fmla="*/ 187394 h 617167"/>
                <a:gd name="connsiteX3" fmla="*/ 6554071 w 7644654"/>
                <a:gd name="connsiteY3" fmla="*/ 318363 h 617167"/>
                <a:gd name="connsiteX4" fmla="*/ 6551550 w 7644654"/>
                <a:gd name="connsiteY4" fmla="*/ 413613 h 617167"/>
                <a:gd name="connsiteX5" fmla="*/ 6552729 w 7644654"/>
                <a:gd name="connsiteY5" fmla="*/ 480091 h 617167"/>
                <a:gd name="connsiteX6" fmla="*/ 1 w 7644654"/>
                <a:gd name="connsiteY6" fmla="*/ 480091 h 617167"/>
                <a:gd name="connsiteX7" fmla="*/ 0 w 7644654"/>
                <a:gd name="connsiteY7" fmla="*/ 407577 h 617167"/>
                <a:gd name="connsiteX8" fmla="*/ 353525 w 7644654"/>
                <a:gd name="connsiteY8" fmla="*/ 329376 h 617167"/>
                <a:gd name="connsiteX9" fmla="*/ 0 w 7644654"/>
                <a:gd name="connsiteY9" fmla="*/ 191553 h 617167"/>
                <a:gd name="connsiteX10" fmla="*/ 1 w 7644654"/>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46562 w 6554295"/>
                <a:gd name="connsiteY3" fmla="*/ 354776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413613 h 617167"/>
                <a:gd name="connsiteX4" fmla="*/ 6552729 w 6554071"/>
                <a:gd name="connsiteY4" fmla="*/ 480091 h 617167"/>
                <a:gd name="connsiteX5" fmla="*/ 1 w 6554071"/>
                <a:gd name="connsiteY5" fmla="*/ 480091 h 617167"/>
                <a:gd name="connsiteX6" fmla="*/ 0 w 6554071"/>
                <a:gd name="connsiteY6" fmla="*/ 407577 h 617167"/>
                <a:gd name="connsiteX7" fmla="*/ 353525 w 6554071"/>
                <a:gd name="connsiteY7" fmla="*/ 329376 h 617167"/>
                <a:gd name="connsiteX8" fmla="*/ 0 w 6554071"/>
                <a:gd name="connsiteY8" fmla="*/ 191553 h 617167"/>
                <a:gd name="connsiteX9" fmla="*/ 1 w 6554071"/>
                <a:gd name="connsiteY9"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287406 h 617167"/>
                <a:gd name="connsiteX4" fmla="*/ 6551550 w 6554071"/>
                <a:gd name="connsiteY4" fmla="*/ 413613 h 617167"/>
                <a:gd name="connsiteX5" fmla="*/ 6552729 w 6554071"/>
                <a:gd name="connsiteY5" fmla="*/ 480091 h 617167"/>
                <a:gd name="connsiteX6" fmla="*/ 1 w 6554071"/>
                <a:gd name="connsiteY6" fmla="*/ 480091 h 617167"/>
                <a:gd name="connsiteX7" fmla="*/ 0 w 6554071"/>
                <a:gd name="connsiteY7" fmla="*/ 407577 h 617167"/>
                <a:gd name="connsiteX8" fmla="*/ 353525 w 6554071"/>
                <a:gd name="connsiteY8" fmla="*/ 329376 h 617167"/>
                <a:gd name="connsiteX9" fmla="*/ 0 w 6554071"/>
                <a:gd name="connsiteY9" fmla="*/ 191553 h 617167"/>
                <a:gd name="connsiteX10" fmla="*/ 1 w 6554071"/>
                <a:gd name="connsiteY10" fmla="*/ 119545 h 617167"/>
                <a:gd name="connsiteX0" fmla="*/ 1 w 6927998"/>
                <a:gd name="connsiteY0" fmla="*/ 119545 h 617167"/>
                <a:gd name="connsiteX1" fmla="*/ 6552729 w 6927998"/>
                <a:gd name="connsiteY1" fmla="*/ 119545 h 617167"/>
                <a:gd name="connsiteX2" fmla="*/ 6554071 w 6927998"/>
                <a:gd name="connsiteY2" fmla="*/ 187394 h 617167"/>
                <a:gd name="connsiteX3" fmla="*/ 6927578 w 6927998"/>
                <a:gd name="connsiteY3" fmla="*/ 282768 h 617167"/>
                <a:gd name="connsiteX4" fmla="*/ 6551550 w 6927998"/>
                <a:gd name="connsiteY4" fmla="*/ 413613 h 617167"/>
                <a:gd name="connsiteX5" fmla="*/ 6552729 w 6927998"/>
                <a:gd name="connsiteY5" fmla="*/ 480091 h 617167"/>
                <a:gd name="connsiteX6" fmla="*/ 1 w 6927998"/>
                <a:gd name="connsiteY6" fmla="*/ 480091 h 617167"/>
                <a:gd name="connsiteX7" fmla="*/ 0 w 6927998"/>
                <a:gd name="connsiteY7" fmla="*/ 407577 h 617167"/>
                <a:gd name="connsiteX8" fmla="*/ 353525 w 6927998"/>
                <a:gd name="connsiteY8" fmla="*/ 329376 h 617167"/>
                <a:gd name="connsiteX9" fmla="*/ 0 w 6927998"/>
                <a:gd name="connsiteY9" fmla="*/ 191553 h 617167"/>
                <a:gd name="connsiteX10" fmla="*/ 1 w 6927998"/>
                <a:gd name="connsiteY10" fmla="*/ 119545 h 617167"/>
                <a:gd name="connsiteX0" fmla="*/ 1 w 6929967"/>
                <a:gd name="connsiteY0" fmla="*/ 119545 h 617167"/>
                <a:gd name="connsiteX1" fmla="*/ 6552729 w 6929967"/>
                <a:gd name="connsiteY1" fmla="*/ 119545 h 617167"/>
                <a:gd name="connsiteX2" fmla="*/ 6554071 w 6929967"/>
                <a:gd name="connsiteY2" fmla="*/ 187394 h 617167"/>
                <a:gd name="connsiteX3" fmla="*/ 6927578 w 6929967"/>
                <a:gd name="connsiteY3" fmla="*/ 282768 h 617167"/>
                <a:gd name="connsiteX4" fmla="*/ 6551550 w 6929967"/>
                <a:gd name="connsiteY4" fmla="*/ 413613 h 617167"/>
                <a:gd name="connsiteX5" fmla="*/ 6552729 w 6929967"/>
                <a:gd name="connsiteY5" fmla="*/ 480091 h 617167"/>
                <a:gd name="connsiteX6" fmla="*/ 1 w 6929967"/>
                <a:gd name="connsiteY6" fmla="*/ 480091 h 617167"/>
                <a:gd name="connsiteX7" fmla="*/ 0 w 6929967"/>
                <a:gd name="connsiteY7" fmla="*/ 407577 h 617167"/>
                <a:gd name="connsiteX8" fmla="*/ 353525 w 6929967"/>
                <a:gd name="connsiteY8" fmla="*/ 329376 h 617167"/>
                <a:gd name="connsiteX9" fmla="*/ 0 w 6929967"/>
                <a:gd name="connsiteY9" fmla="*/ 191553 h 617167"/>
                <a:gd name="connsiteX10" fmla="*/ 1 w 6929967"/>
                <a:gd name="connsiteY10" fmla="*/ 119545 h 617167"/>
                <a:gd name="connsiteX0" fmla="*/ 1 w 6941727"/>
                <a:gd name="connsiteY0" fmla="*/ 119545 h 617167"/>
                <a:gd name="connsiteX1" fmla="*/ 6552729 w 6941727"/>
                <a:gd name="connsiteY1" fmla="*/ 119545 h 617167"/>
                <a:gd name="connsiteX2" fmla="*/ 6554071 w 6941727"/>
                <a:gd name="connsiteY2" fmla="*/ 187394 h 617167"/>
                <a:gd name="connsiteX3" fmla="*/ 6927578 w 6941727"/>
                <a:gd name="connsiteY3" fmla="*/ 282768 h 617167"/>
                <a:gd name="connsiteX4" fmla="*/ 6551550 w 6941727"/>
                <a:gd name="connsiteY4" fmla="*/ 413613 h 617167"/>
                <a:gd name="connsiteX5" fmla="*/ 6552729 w 6941727"/>
                <a:gd name="connsiteY5" fmla="*/ 480091 h 617167"/>
                <a:gd name="connsiteX6" fmla="*/ 1 w 6941727"/>
                <a:gd name="connsiteY6" fmla="*/ 480091 h 617167"/>
                <a:gd name="connsiteX7" fmla="*/ 0 w 6941727"/>
                <a:gd name="connsiteY7" fmla="*/ 407577 h 617167"/>
                <a:gd name="connsiteX8" fmla="*/ 353525 w 6941727"/>
                <a:gd name="connsiteY8" fmla="*/ 329376 h 617167"/>
                <a:gd name="connsiteX9" fmla="*/ 0 w 6941727"/>
                <a:gd name="connsiteY9" fmla="*/ 191553 h 617167"/>
                <a:gd name="connsiteX10" fmla="*/ 1 w 6941727"/>
                <a:gd name="connsiteY10" fmla="*/ 119545 h 617167"/>
                <a:gd name="connsiteX0" fmla="*/ 1 w 6892955"/>
                <a:gd name="connsiteY0" fmla="*/ 119545 h 617167"/>
                <a:gd name="connsiteX1" fmla="*/ 6552729 w 6892955"/>
                <a:gd name="connsiteY1" fmla="*/ 119545 h 617167"/>
                <a:gd name="connsiteX2" fmla="*/ 6554071 w 6892955"/>
                <a:gd name="connsiteY2" fmla="*/ 187394 h 617167"/>
                <a:gd name="connsiteX3" fmla="*/ 6878806 w 6892955"/>
                <a:gd name="connsiteY3" fmla="*/ 285156 h 617167"/>
                <a:gd name="connsiteX4" fmla="*/ 6551550 w 6892955"/>
                <a:gd name="connsiteY4" fmla="*/ 413613 h 617167"/>
                <a:gd name="connsiteX5" fmla="*/ 6552729 w 6892955"/>
                <a:gd name="connsiteY5" fmla="*/ 480091 h 617167"/>
                <a:gd name="connsiteX6" fmla="*/ 1 w 6892955"/>
                <a:gd name="connsiteY6" fmla="*/ 480091 h 617167"/>
                <a:gd name="connsiteX7" fmla="*/ 0 w 6892955"/>
                <a:gd name="connsiteY7" fmla="*/ 407577 h 617167"/>
                <a:gd name="connsiteX8" fmla="*/ 353525 w 6892955"/>
                <a:gd name="connsiteY8" fmla="*/ 329376 h 617167"/>
                <a:gd name="connsiteX9" fmla="*/ 0 w 6892955"/>
                <a:gd name="connsiteY9" fmla="*/ 191553 h 617167"/>
                <a:gd name="connsiteX10" fmla="*/ 1 w 6892955"/>
                <a:gd name="connsiteY10" fmla="*/ 119545 h 617167"/>
                <a:gd name="connsiteX0" fmla="*/ 1 w 6829263"/>
                <a:gd name="connsiteY0" fmla="*/ 119545 h 617167"/>
                <a:gd name="connsiteX1" fmla="*/ 6552729 w 6829263"/>
                <a:gd name="connsiteY1" fmla="*/ 119545 h 617167"/>
                <a:gd name="connsiteX2" fmla="*/ 6554071 w 6829263"/>
                <a:gd name="connsiteY2" fmla="*/ 187394 h 617167"/>
                <a:gd name="connsiteX3" fmla="*/ 6815114 w 6829263"/>
                <a:gd name="connsiteY3" fmla="*/ 285156 h 617167"/>
                <a:gd name="connsiteX4" fmla="*/ 6551550 w 6829263"/>
                <a:gd name="connsiteY4" fmla="*/ 413613 h 617167"/>
                <a:gd name="connsiteX5" fmla="*/ 6552729 w 6829263"/>
                <a:gd name="connsiteY5" fmla="*/ 480091 h 617167"/>
                <a:gd name="connsiteX6" fmla="*/ 1 w 6829263"/>
                <a:gd name="connsiteY6" fmla="*/ 480091 h 617167"/>
                <a:gd name="connsiteX7" fmla="*/ 0 w 6829263"/>
                <a:gd name="connsiteY7" fmla="*/ 407577 h 617167"/>
                <a:gd name="connsiteX8" fmla="*/ 353525 w 6829263"/>
                <a:gd name="connsiteY8" fmla="*/ 329376 h 617167"/>
                <a:gd name="connsiteX9" fmla="*/ 0 w 6829263"/>
                <a:gd name="connsiteY9" fmla="*/ 191553 h 617167"/>
                <a:gd name="connsiteX10" fmla="*/ 1 w 6829263"/>
                <a:gd name="connsiteY10" fmla="*/ 119545 h 617167"/>
                <a:gd name="connsiteX0" fmla="*/ 1 w 6829262"/>
                <a:gd name="connsiteY0" fmla="*/ 119545 h 617167"/>
                <a:gd name="connsiteX1" fmla="*/ 6552729 w 6829262"/>
                <a:gd name="connsiteY1" fmla="*/ 119545 h 617167"/>
                <a:gd name="connsiteX2" fmla="*/ 6554071 w 6829262"/>
                <a:gd name="connsiteY2" fmla="*/ 187394 h 617167"/>
                <a:gd name="connsiteX3" fmla="*/ 6815113 w 6829262"/>
                <a:gd name="connsiteY3" fmla="*/ 285156 h 617167"/>
                <a:gd name="connsiteX4" fmla="*/ 6551550 w 6829262"/>
                <a:gd name="connsiteY4" fmla="*/ 413613 h 617167"/>
                <a:gd name="connsiteX5" fmla="*/ 6552729 w 6829262"/>
                <a:gd name="connsiteY5" fmla="*/ 480091 h 617167"/>
                <a:gd name="connsiteX6" fmla="*/ 1 w 6829262"/>
                <a:gd name="connsiteY6" fmla="*/ 480091 h 617167"/>
                <a:gd name="connsiteX7" fmla="*/ 0 w 6829262"/>
                <a:gd name="connsiteY7" fmla="*/ 407577 h 617167"/>
                <a:gd name="connsiteX8" fmla="*/ 353525 w 6829262"/>
                <a:gd name="connsiteY8" fmla="*/ 329376 h 617167"/>
                <a:gd name="connsiteX9" fmla="*/ 0 w 6829262"/>
                <a:gd name="connsiteY9" fmla="*/ 191553 h 617167"/>
                <a:gd name="connsiteX10" fmla="*/ 1 w 6829262"/>
                <a:gd name="connsiteY10" fmla="*/ 119545 h 617167"/>
                <a:gd name="connsiteX0" fmla="*/ 1 w 6829262"/>
                <a:gd name="connsiteY0" fmla="*/ 91149 h 617167"/>
                <a:gd name="connsiteX1" fmla="*/ 6552729 w 6829262"/>
                <a:gd name="connsiteY1" fmla="*/ 91149 h 617167"/>
                <a:gd name="connsiteX2" fmla="*/ 6554071 w 6829262"/>
                <a:gd name="connsiteY2" fmla="*/ 158998 h 617167"/>
                <a:gd name="connsiteX3" fmla="*/ 6815113 w 6829262"/>
                <a:gd name="connsiteY3" fmla="*/ 256760 h 617167"/>
                <a:gd name="connsiteX4" fmla="*/ 6551550 w 6829262"/>
                <a:gd name="connsiteY4" fmla="*/ 385217 h 617167"/>
                <a:gd name="connsiteX5" fmla="*/ 6552729 w 6829262"/>
                <a:gd name="connsiteY5" fmla="*/ 451695 h 617167"/>
                <a:gd name="connsiteX6" fmla="*/ 1 w 6829262"/>
                <a:gd name="connsiteY6" fmla="*/ 451695 h 617167"/>
                <a:gd name="connsiteX7" fmla="*/ 0 w 6829262"/>
                <a:gd name="connsiteY7" fmla="*/ 379181 h 617167"/>
                <a:gd name="connsiteX8" fmla="*/ 318530 w 6829262"/>
                <a:gd name="connsiteY8" fmla="*/ 329376 h 617167"/>
                <a:gd name="connsiteX9" fmla="*/ 0 w 6829262"/>
                <a:gd name="connsiteY9" fmla="*/ 163157 h 617167"/>
                <a:gd name="connsiteX10" fmla="*/ 1 w 6829262"/>
                <a:gd name="connsiteY10" fmla="*/ 91149 h 617167"/>
                <a:gd name="connsiteX0" fmla="*/ 1 w 6829262"/>
                <a:gd name="connsiteY0" fmla="*/ 91149 h 565801"/>
                <a:gd name="connsiteX1" fmla="*/ 6552729 w 6829262"/>
                <a:gd name="connsiteY1" fmla="*/ 91149 h 565801"/>
                <a:gd name="connsiteX2" fmla="*/ 6554071 w 6829262"/>
                <a:gd name="connsiteY2" fmla="*/ 158998 h 565801"/>
                <a:gd name="connsiteX3" fmla="*/ 6815113 w 6829262"/>
                <a:gd name="connsiteY3" fmla="*/ 256760 h 565801"/>
                <a:gd name="connsiteX4" fmla="*/ 6551550 w 6829262"/>
                <a:gd name="connsiteY4" fmla="*/ 385217 h 565801"/>
                <a:gd name="connsiteX5" fmla="*/ 6552729 w 6829262"/>
                <a:gd name="connsiteY5" fmla="*/ 451695 h 565801"/>
                <a:gd name="connsiteX6" fmla="*/ 1 w 6829262"/>
                <a:gd name="connsiteY6" fmla="*/ 451695 h 565801"/>
                <a:gd name="connsiteX7" fmla="*/ 0 w 6829262"/>
                <a:gd name="connsiteY7" fmla="*/ 379181 h 565801"/>
                <a:gd name="connsiteX8" fmla="*/ 318530 w 6829262"/>
                <a:gd name="connsiteY8" fmla="*/ 329376 h 565801"/>
                <a:gd name="connsiteX9" fmla="*/ 0 w 6829262"/>
                <a:gd name="connsiteY9" fmla="*/ 163157 h 565801"/>
                <a:gd name="connsiteX10" fmla="*/ 1 w 6829262"/>
                <a:gd name="connsiteY10" fmla="*/ 91149 h 565801"/>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9262" h="565800">
                  <a:moveTo>
                    <a:pt x="1" y="91148"/>
                  </a:moveTo>
                  <a:lnTo>
                    <a:pt x="6552729" y="91148"/>
                  </a:lnTo>
                  <a:cubicBezTo>
                    <a:pt x="6553176" y="113764"/>
                    <a:pt x="6553624" y="136381"/>
                    <a:pt x="6554071" y="158997"/>
                  </a:cubicBezTo>
                  <a:cubicBezTo>
                    <a:pt x="6553875" y="186974"/>
                    <a:pt x="6817502" y="5190"/>
                    <a:pt x="6815113" y="256759"/>
                  </a:cubicBezTo>
                  <a:cubicBezTo>
                    <a:pt x="6829262" y="565800"/>
                    <a:pt x="6551354" y="353102"/>
                    <a:pt x="6551550" y="385216"/>
                  </a:cubicBezTo>
                  <a:lnTo>
                    <a:pt x="6552729" y="451694"/>
                  </a:lnTo>
                  <a:lnTo>
                    <a:pt x="1" y="451694"/>
                  </a:lnTo>
                  <a:cubicBezTo>
                    <a:pt x="1" y="427523"/>
                    <a:pt x="0" y="403351"/>
                    <a:pt x="0" y="379180"/>
                  </a:cubicBezTo>
                  <a:cubicBezTo>
                    <a:pt x="37811" y="297513"/>
                    <a:pt x="211380" y="509276"/>
                    <a:pt x="318530" y="329376"/>
                  </a:cubicBezTo>
                  <a:cubicBezTo>
                    <a:pt x="309846" y="0"/>
                    <a:pt x="81664" y="248005"/>
                    <a:pt x="0" y="163156"/>
                  </a:cubicBezTo>
                  <a:cubicBezTo>
                    <a:pt x="0" y="139153"/>
                    <a:pt x="1" y="115151"/>
                    <a:pt x="1" y="911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Market</a:t>
              </a:r>
              <a:endParaRPr lang="en-US" sz="900" b="1" dirty="0"/>
            </a:p>
          </p:txBody>
        </p:sp>
        <p:sp>
          <p:nvSpPr>
            <p:cNvPr id="80" name="Rechteck 79"/>
            <p:cNvSpPr/>
            <p:nvPr/>
          </p:nvSpPr>
          <p:spPr>
            <a:xfrm>
              <a:off x="9273520" y="1201073"/>
              <a:ext cx="360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Core statement/Conclusive valuation</a:t>
              </a:r>
              <a:endParaRPr lang="en-US" sz="900" b="1" dirty="0"/>
            </a:p>
          </p:txBody>
        </p:sp>
        <p:grpSp>
          <p:nvGrpSpPr>
            <p:cNvPr id="81" name="Gruppieren 42"/>
            <p:cNvGrpSpPr>
              <a:grpSpLocks noChangeAspect="1"/>
            </p:cNvGrpSpPr>
            <p:nvPr/>
          </p:nvGrpSpPr>
          <p:grpSpPr>
            <a:xfrm>
              <a:off x="834859" y="1844824"/>
              <a:ext cx="7380199" cy="2872297"/>
              <a:chOff x="789797" y="2313176"/>
              <a:chExt cx="6937499" cy="2700000"/>
            </a:xfrm>
          </p:grpSpPr>
          <p:sp>
            <p:nvSpPr>
              <p:cNvPr id="82" name="Freihandform 81"/>
              <p:cNvSpPr/>
              <p:nvPr/>
            </p:nvSpPr>
            <p:spPr>
              <a:xfrm rot="5400000">
                <a:off x="2657894" y="186618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3" name="Freihandform 82"/>
              <p:cNvSpPr/>
              <p:nvPr/>
            </p:nvSpPr>
            <p:spPr>
              <a:xfrm rot="5400000">
                <a:off x="1069723" y="2901976"/>
                <a:ext cx="1408284" cy="146172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2880789"/>
                  <a:gd name="connsiteX1" fmla="*/ 1440386 w 3480809"/>
                  <a:gd name="connsiteY1" fmla="*/ 717940 h 2880789"/>
                  <a:gd name="connsiteX2" fmla="*/ 1728425 w 3480809"/>
                  <a:gd name="connsiteY2" fmla="*/ 0 h 2880789"/>
                  <a:gd name="connsiteX3" fmla="*/ 2030484 w 3480809"/>
                  <a:gd name="connsiteY3" fmla="*/ 726242 h 2880789"/>
                  <a:gd name="connsiteX4" fmla="*/ 2808573 w 3480809"/>
                  <a:gd name="connsiteY4" fmla="*/ 717940 h 2880789"/>
                  <a:gd name="connsiteX5" fmla="*/ 2822592 w 3480809"/>
                  <a:gd name="connsiteY5" fmla="*/ 1438040 h 2880789"/>
                  <a:gd name="connsiteX6" fmla="*/ 2822592 w 3480809"/>
                  <a:gd name="connsiteY6" fmla="*/ 1510050 h 2880789"/>
                  <a:gd name="connsiteX7" fmla="*/ 3475582 w 3480809"/>
                  <a:gd name="connsiteY7" fmla="*/ 1821462 h 2880789"/>
                  <a:gd name="connsiteX8" fmla="*/ 2822592 w 3480809"/>
                  <a:gd name="connsiteY8" fmla="*/ 2086130 h 2880789"/>
                  <a:gd name="connsiteX9" fmla="*/ 2810498 w 3480809"/>
                  <a:gd name="connsiteY9" fmla="*/ 2878240 h 2880789"/>
                  <a:gd name="connsiteX10" fmla="*/ 2808573 w 3480809"/>
                  <a:gd name="connsiteY10" fmla="*/ 2878240 h 2880789"/>
                  <a:gd name="connsiteX11" fmla="*/ 2016461 w 3480809"/>
                  <a:gd name="connsiteY11" fmla="*/ 2878240 h 2880789"/>
                  <a:gd name="connsiteX12" fmla="*/ 1440381 w 3480809"/>
                  <a:gd name="connsiteY12" fmla="*/ 2880790 h 2880789"/>
                  <a:gd name="connsiteX13" fmla="*/ 648273 w 3480809"/>
                  <a:gd name="connsiteY13" fmla="*/ 2878240 h 2880789"/>
                  <a:gd name="connsiteX14" fmla="*/ 648273 w 3480809"/>
                  <a:gd name="connsiteY14" fmla="*/ 2109500 h 2880789"/>
                  <a:gd name="connsiteX15" fmla="*/ 0 w 3480809"/>
                  <a:gd name="connsiteY15" fmla="*/ 1821460 h 2880789"/>
                  <a:gd name="connsiteX16" fmla="*/ 648272 w 3480809"/>
                  <a:gd name="connsiteY16" fmla="*/ 1533420 h 2880789"/>
                  <a:gd name="connsiteX17" fmla="*/ 648273 w 3480809"/>
                  <a:gd name="connsiteY17" fmla="*/ 717940 h 2880789"/>
                  <a:gd name="connsiteX18" fmla="*/ 648273 w 3480809"/>
                  <a:gd name="connsiteY18" fmla="*/ 717940 h 288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0809" h="2880789">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lnTo>
                      <a:pt x="1440381" y="2880790"/>
                    </a:ln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4" name="Freihandform 83"/>
              <p:cNvSpPr/>
              <p:nvPr/>
            </p:nvSpPr>
            <p:spPr>
              <a:xfrm rot="10800000">
                <a:off x="3984173" y="3787583"/>
                <a:ext cx="1138179" cy="122559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1 h 2810549"/>
                  <a:gd name="connsiteX1" fmla="*/ 792113 w 2174319"/>
                  <a:gd name="connsiteY1" fmla="*/ -1 h 2810549"/>
                  <a:gd name="connsiteX2" fmla="*/ 1382211 w 2174319"/>
                  <a:gd name="connsiteY2" fmla="*/ 8301 h 2810549"/>
                  <a:gd name="connsiteX3" fmla="*/ 2160300 w 2174319"/>
                  <a:gd name="connsiteY3" fmla="*/ -1 h 2810549"/>
                  <a:gd name="connsiteX4" fmla="*/ 2174319 w 2174319"/>
                  <a:gd name="connsiteY4" fmla="*/ 720099 h 2810549"/>
                  <a:gd name="connsiteX5" fmla="*/ 2174319 w 2174319"/>
                  <a:gd name="connsiteY5" fmla="*/ 792109 h 2810549"/>
                  <a:gd name="connsiteX6" fmla="*/ 1512208 w 2174319"/>
                  <a:gd name="connsiteY6" fmla="*/ 1080149 h 2810549"/>
                  <a:gd name="connsiteX7" fmla="*/ 2174319 w 2174319"/>
                  <a:gd name="connsiteY7" fmla="*/ 1368189 h 2810549"/>
                  <a:gd name="connsiteX8" fmla="*/ 2162225 w 2174319"/>
                  <a:gd name="connsiteY8" fmla="*/ 2160299 h 2810549"/>
                  <a:gd name="connsiteX9" fmla="*/ 2160300 w 2174319"/>
                  <a:gd name="connsiteY9" fmla="*/ 2160299 h 2810549"/>
                  <a:gd name="connsiteX10" fmla="*/ 1368188 w 2174319"/>
                  <a:gd name="connsiteY10" fmla="*/ 2160299 h 2810549"/>
                  <a:gd name="connsiteX11" fmla="*/ 1080148 w 2174319"/>
                  <a:gd name="connsiteY11" fmla="*/ 2808389 h 2810549"/>
                  <a:gd name="connsiteX12" fmla="*/ 792108 w 2174319"/>
                  <a:gd name="connsiteY12" fmla="*/ 2162849 h 2810549"/>
                  <a:gd name="connsiteX13" fmla="*/ 0 w 2174319"/>
                  <a:gd name="connsiteY13" fmla="*/ 2160299 h 2810549"/>
                  <a:gd name="connsiteX14" fmla="*/ 0 w 2174319"/>
                  <a:gd name="connsiteY14" fmla="*/ -1 h 281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0549">
                    <a:moveTo>
                      <a:pt x="0" y="-1"/>
                    </a:moveTo>
                    <a:lnTo>
                      <a:pt x="792113" y="-1"/>
                    </a:lnTo>
                    <a:lnTo>
                      <a:pt x="1382211" y="8301"/>
                    </a:lnTo>
                    <a:lnTo>
                      <a:pt x="2160300" y="-1"/>
                    </a:lnTo>
                    <a:lnTo>
                      <a:pt x="2174319" y="720099"/>
                    </a:lnTo>
                    <a:lnTo>
                      <a:pt x="2174319" y="792109"/>
                    </a:lnTo>
                    <a:cubicBezTo>
                      <a:pt x="2067113" y="984125"/>
                      <a:pt x="1555551" y="424033"/>
                      <a:pt x="1512208" y="1080149"/>
                    </a:cubicBezTo>
                    <a:cubicBezTo>
                      <a:pt x="1569532" y="1704355"/>
                      <a:pt x="2015314" y="1283224"/>
                      <a:pt x="2174319" y="1368189"/>
                    </a:cubicBezTo>
                    <a:cubicBezTo>
                      <a:pt x="2174067" y="1663359"/>
                      <a:pt x="2166256" y="1872259"/>
                      <a:pt x="2162225" y="2160299"/>
                    </a:cubicBezTo>
                    <a:cubicBezTo>
                      <a:pt x="2162224" y="2152556"/>
                      <a:pt x="2174319" y="1334755"/>
                      <a:pt x="2160300" y="2160299"/>
                    </a:cubicBezTo>
                    <a:lnTo>
                      <a:pt x="1368188" y="2160299"/>
                    </a:lnTo>
                    <a:cubicBezTo>
                      <a:pt x="1267741" y="2160299"/>
                      <a:pt x="1696945" y="2810549"/>
                      <a:pt x="1080148" y="2808389"/>
                    </a:cubicBezTo>
                    <a:cubicBezTo>
                      <a:pt x="458508" y="2808389"/>
                      <a:pt x="883688" y="2162849"/>
                      <a:pt x="792108" y="2162849"/>
                    </a:cubicBezTo>
                    <a:lnTo>
                      <a:pt x="0" y="2160299"/>
                    </a:lnTo>
                    <a:lnTo>
                      <a:pt x="0" y="-1"/>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5" name="Freihandform 84"/>
              <p:cNvSpPr/>
              <p:nvPr/>
            </p:nvSpPr>
            <p:spPr>
              <a:xfrm rot="16200000">
                <a:off x="2634732" y="360564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6" name="Freihandform 85"/>
              <p:cNvSpPr/>
              <p:nvPr/>
            </p:nvSpPr>
            <p:spPr>
              <a:xfrm rot="5400000">
                <a:off x="4283893" y="2037353"/>
                <a:ext cx="879697" cy="146488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cubicBezTo>
                      <a:pt x="1267741" y="2814106"/>
                      <a:pt x="1619368" y="2109691"/>
                      <a:pt x="1080152" y="2096167"/>
                    </a:cubicBezTo>
                    <a:cubicBezTo>
                      <a:pt x="514431" y="2065071"/>
                      <a:pt x="883688" y="2816656"/>
                      <a:pt x="792108" y="2816656"/>
                    </a:cubicBez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87" name="Gruppieren 215"/>
              <p:cNvGrpSpPr/>
              <p:nvPr/>
            </p:nvGrpSpPr>
            <p:grpSpPr>
              <a:xfrm>
                <a:off x="3867301" y="2330100"/>
                <a:ext cx="3859995" cy="2668649"/>
                <a:chOff x="108821" y="66171"/>
                <a:chExt cx="7265267" cy="6514768"/>
              </a:xfrm>
            </p:grpSpPr>
            <p:grpSp>
              <p:nvGrpSpPr>
                <p:cNvPr id="113" name="Gruppieren 191"/>
                <p:cNvGrpSpPr/>
                <p:nvPr/>
              </p:nvGrpSpPr>
              <p:grpSpPr>
                <a:xfrm>
                  <a:off x="108821" y="66171"/>
                  <a:ext cx="7265267" cy="6514768"/>
                  <a:chOff x="711486" y="501255"/>
                  <a:chExt cx="7265267" cy="6514768"/>
                </a:xfrm>
              </p:grpSpPr>
              <p:sp>
                <p:nvSpPr>
                  <p:cNvPr id="115" name="Freihandform 114"/>
                  <p:cNvSpPr/>
                  <p:nvPr/>
                </p:nvSpPr>
                <p:spPr>
                  <a:xfrm rot="5400000">
                    <a:off x="2430206" y="1979339"/>
                    <a:ext cx="3480809" cy="3528490"/>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80809" h="3528490">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cubicBezTo>
                          <a:pt x="1916014" y="2878240"/>
                          <a:pt x="2345218" y="3528490"/>
                          <a:pt x="1728421" y="3526330"/>
                        </a:cubicBezTo>
                        <a:cubicBezTo>
                          <a:pt x="1106781" y="3526330"/>
                          <a:pt x="1531961" y="2880790"/>
                          <a:pt x="1440381" y="2880790"/>
                        </a:cubicBez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tx2"/>
                  </a:solidFill>
                  <a:ln>
                    <a:solidFill>
                      <a:srgbClr val="409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6" name="Freihandform 115"/>
                  <p:cNvSpPr/>
                  <p:nvPr/>
                </p:nvSpPr>
                <p:spPr>
                  <a:xfrm rot="5400000">
                    <a:off x="3083452" y="-16981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7" name="Freihandform 116"/>
                  <p:cNvSpPr/>
                  <p:nvPr/>
                </p:nvSpPr>
                <p:spPr>
                  <a:xfrm rot="10800000">
                    <a:off x="5243998" y="501255"/>
                    <a:ext cx="2174360" cy="216285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8" name="Freihandform 117"/>
                  <p:cNvSpPr/>
                  <p:nvPr/>
                </p:nvSpPr>
                <p:spPr>
                  <a:xfrm>
                    <a:off x="911540" y="1954502"/>
                    <a:ext cx="2185085" cy="281665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5520 w 2174319"/>
                      <a:gd name="connsiteY15" fmla="*/ 1719503 h 2816656"/>
                      <a:gd name="connsiteX16" fmla="*/ 0 w 2174319"/>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7919 w 2182238"/>
                      <a:gd name="connsiteY0" fmla="*/ 653806 h 2816656"/>
                      <a:gd name="connsiteX1" fmla="*/ 800032 w 2182238"/>
                      <a:gd name="connsiteY1" fmla="*/ 653806 h 2816656"/>
                      <a:gd name="connsiteX2" fmla="*/ 1102087 w 2182238"/>
                      <a:gd name="connsiteY2" fmla="*/ 0 h 2816656"/>
                      <a:gd name="connsiteX3" fmla="*/ 1390130 w 2182238"/>
                      <a:gd name="connsiteY3" fmla="*/ 662108 h 2816656"/>
                      <a:gd name="connsiteX4" fmla="*/ 2168219 w 2182238"/>
                      <a:gd name="connsiteY4" fmla="*/ 653806 h 2816656"/>
                      <a:gd name="connsiteX5" fmla="*/ 2182238 w 2182238"/>
                      <a:gd name="connsiteY5" fmla="*/ 1373906 h 2816656"/>
                      <a:gd name="connsiteX6" fmla="*/ 2182238 w 2182238"/>
                      <a:gd name="connsiteY6" fmla="*/ 1445916 h 2816656"/>
                      <a:gd name="connsiteX7" fmla="*/ 1520127 w 2182238"/>
                      <a:gd name="connsiteY7" fmla="*/ 1733956 h 2816656"/>
                      <a:gd name="connsiteX8" fmla="*/ 2182238 w 2182238"/>
                      <a:gd name="connsiteY8" fmla="*/ 2021996 h 2816656"/>
                      <a:gd name="connsiteX9" fmla="*/ 2170144 w 2182238"/>
                      <a:gd name="connsiteY9" fmla="*/ 2814106 h 2816656"/>
                      <a:gd name="connsiteX10" fmla="*/ 2168219 w 2182238"/>
                      <a:gd name="connsiteY10" fmla="*/ 2814106 h 2816656"/>
                      <a:gd name="connsiteX11" fmla="*/ 1376107 w 2182238"/>
                      <a:gd name="connsiteY11" fmla="*/ 2814106 h 2816656"/>
                      <a:gd name="connsiteX12" fmla="*/ 1088071 w 2182238"/>
                      <a:gd name="connsiteY12" fmla="*/ 2096167 h 2816656"/>
                      <a:gd name="connsiteX13" fmla="*/ 800027 w 2182238"/>
                      <a:gd name="connsiteY13" fmla="*/ 2816656 h 2816656"/>
                      <a:gd name="connsiteX14" fmla="*/ 7919 w 2182238"/>
                      <a:gd name="connsiteY14" fmla="*/ 2814106 h 2816656"/>
                      <a:gd name="connsiteX15" fmla="*/ 5436 w 2182238"/>
                      <a:gd name="connsiteY15" fmla="*/ 1883795 h 2816656"/>
                      <a:gd name="connsiteX16" fmla="*/ 7919 w 2182238"/>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3958 w 2178277"/>
                      <a:gd name="connsiteY0" fmla="*/ 653806 h 2816656"/>
                      <a:gd name="connsiteX1" fmla="*/ 796071 w 2178277"/>
                      <a:gd name="connsiteY1" fmla="*/ 653806 h 2816656"/>
                      <a:gd name="connsiteX2" fmla="*/ 1098126 w 2178277"/>
                      <a:gd name="connsiteY2" fmla="*/ 0 h 2816656"/>
                      <a:gd name="connsiteX3" fmla="*/ 1386169 w 2178277"/>
                      <a:gd name="connsiteY3" fmla="*/ 662108 h 2816656"/>
                      <a:gd name="connsiteX4" fmla="*/ 2164258 w 2178277"/>
                      <a:gd name="connsiteY4" fmla="*/ 653806 h 2816656"/>
                      <a:gd name="connsiteX5" fmla="*/ 2178277 w 2178277"/>
                      <a:gd name="connsiteY5" fmla="*/ 1373906 h 2816656"/>
                      <a:gd name="connsiteX6" fmla="*/ 2178277 w 2178277"/>
                      <a:gd name="connsiteY6" fmla="*/ 1445916 h 2816656"/>
                      <a:gd name="connsiteX7" fmla="*/ 1516166 w 2178277"/>
                      <a:gd name="connsiteY7" fmla="*/ 1733956 h 2816656"/>
                      <a:gd name="connsiteX8" fmla="*/ 2178277 w 2178277"/>
                      <a:gd name="connsiteY8" fmla="*/ 2021996 h 2816656"/>
                      <a:gd name="connsiteX9" fmla="*/ 2166183 w 2178277"/>
                      <a:gd name="connsiteY9" fmla="*/ 2814106 h 2816656"/>
                      <a:gd name="connsiteX10" fmla="*/ 2164258 w 2178277"/>
                      <a:gd name="connsiteY10" fmla="*/ 2814106 h 2816656"/>
                      <a:gd name="connsiteX11" fmla="*/ 1372146 w 2178277"/>
                      <a:gd name="connsiteY11" fmla="*/ 2814106 h 2816656"/>
                      <a:gd name="connsiteX12" fmla="*/ 1084110 w 2178277"/>
                      <a:gd name="connsiteY12" fmla="*/ 2096167 h 2816656"/>
                      <a:gd name="connsiteX13" fmla="*/ 796066 w 2178277"/>
                      <a:gd name="connsiteY13" fmla="*/ 2816656 h 2816656"/>
                      <a:gd name="connsiteX14" fmla="*/ 3958 w 2178277"/>
                      <a:gd name="connsiteY14" fmla="*/ 2814106 h 2816656"/>
                      <a:gd name="connsiteX15" fmla="*/ 1475 w 2178277"/>
                      <a:gd name="connsiteY15" fmla="*/ 1883795 h 2816656"/>
                      <a:gd name="connsiteX16" fmla="*/ 3958 w 2178277"/>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2766 w 2177085"/>
                      <a:gd name="connsiteY0" fmla="*/ 653806 h 2816656"/>
                      <a:gd name="connsiteX1" fmla="*/ 208698 w 2177085"/>
                      <a:gd name="connsiteY1" fmla="*/ 653232 h 2816656"/>
                      <a:gd name="connsiteX2" fmla="*/ 794879 w 2177085"/>
                      <a:gd name="connsiteY2" fmla="*/ 653806 h 2816656"/>
                      <a:gd name="connsiteX3" fmla="*/ 1096934 w 2177085"/>
                      <a:gd name="connsiteY3" fmla="*/ 0 h 2816656"/>
                      <a:gd name="connsiteX4" fmla="*/ 1384977 w 2177085"/>
                      <a:gd name="connsiteY4" fmla="*/ 662108 h 2816656"/>
                      <a:gd name="connsiteX5" fmla="*/ 2163066 w 2177085"/>
                      <a:gd name="connsiteY5" fmla="*/ 653806 h 2816656"/>
                      <a:gd name="connsiteX6" fmla="*/ 2177085 w 2177085"/>
                      <a:gd name="connsiteY6" fmla="*/ 1373906 h 2816656"/>
                      <a:gd name="connsiteX7" fmla="*/ 2177085 w 2177085"/>
                      <a:gd name="connsiteY7" fmla="*/ 1445916 h 2816656"/>
                      <a:gd name="connsiteX8" fmla="*/ 1514974 w 2177085"/>
                      <a:gd name="connsiteY8" fmla="*/ 1733956 h 2816656"/>
                      <a:gd name="connsiteX9" fmla="*/ 2177085 w 2177085"/>
                      <a:gd name="connsiteY9" fmla="*/ 2021996 h 2816656"/>
                      <a:gd name="connsiteX10" fmla="*/ 2164991 w 2177085"/>
                      <a:gd name="connsiteY10" fmla="*/ 2814106 h 2816656"/>
                      <a:gd name="connsiteX11" fmla="*/ 2163066 w 2177085"/>
                      <a:gd name="connsiteY11" fmla="*/ 2814106 h 2816656"/>
                      <a:gd name="connsiteX12" fmla="*/ 1370954 w 2177085"/>
                      <a:gd name="connsiteY12" fmla="*/ 2814106 h 2816656"/>
                      <a:gd name="connsiteX13" fmla="*/ 1082918 w 2177085"/>
                      <a:gd name="connsiteY13" fmla="*/ 2096167 h 2816656"/>
                      <a:gd name="connsiteX14" fmla="*/ 794874 w 2177085"/>
                      <a:gd name="connsiteY14" fmla="*/ 2816656 h 2816656"/>
                      <a:gd name="connsiteX15" fmla="*/ 2766 w 2177085"/>
                      <a:gd name="connsiteY15" fmla="*/ 2814106 h 2816656"/>
                      <a:gd name="connsiteX16" fmla="*/ 283 w 2177085"/>
                      <a:gd name="connsiteY16" fmla="*/ 1883795 h 2816656"/>
                      <a:gd name="connsiteX17" fmla="*/ 8285 w 2177085"/>
                      <a:gd name="connsiteY17" fmla="*/ 1247194 h 2816656"/>
                      <a:gd name="connsiteX18" fmla="*/ 2766 w 2177085"/>
                      <a:gd name="connsiteY18" fmla="*/ 653806 h 2816656"/>
                      <a:gd name="connsiteX0" fmla="*/ 6948 w 2181267"/>
                      <a:gd name="connsiteY0" fmla="*/ 653806 h 2816656"/>
                      <a:gd name="connsiteX1" fmla="*/ 212880 w 2181267"/>
                      <a:gd name="connsiteY1" fmla="*/ 653232 h 2816656"/>
                      <a:gd name="connsiteX2" fmla="*/ 799061 w 2181267"/>
                      <a:gd name="connsiteY2" fmla="*/ 653806 h 2816656"/>
                      <a:gd name="connsiteX3" fmla="*/ 1101116 w 2181267"/>
                      <a:gd name="connsiteY3" fmla="*/ 0 h 2816656"/>
                      <a:gd name="connsiteX4" fmla="*/ 1389159 w 2181267"/>
                      <a:gd name="connsiteY4" fmla="*/ 662108 h 2816656"/>
                      <a:gd name="connsiteX5" fmla="*/ 2167248 w 2181267"/>
                      <a:gd name="connsiteY5" fmla="*/ 653806 h 2816656"/>
                      <a:gd name="connsiteX6" fmla="*/ 2181267 w 2181267"/>
                      <a:gd name="connsiteY6" fmla="*/ 1373906 h 2816656"/>
                      <a:gd name="connsiteX7" fmla="*/ 2181267 w 2181267"/>
                      <a:gd name="connsiteY7" fmla="*/ 1445916 h 2816656"/>
                      <a:gd name="connsiteX8" fmla="*/ 1519156 w 2181267"/>
                      <a:gd name="connsiteY8" fmla="*/ 1733956 h 2816656"/>
                      <a:gd name="connsiteX9" fmla="*/ 2181267 w 2181267"/>
                      <a:gd name="connsiteY9" fmla="*/ 2021996 h 2816656"/>
                      <a:gd name="connsiteX10" fmla="*/ 2169173 w 2181267"/>
                      <a:gd name="connsiteY10" fmla="*/ 2814106 h 2816656"/>
                      <a:gd name="connsiteX11" fmla="*/ 2167248 w 2181267"/>
                      <a:gd name="connsiteY11" fmla="*/ 2814106 h 2816656"/>
                      <a:gd name="connsiteX12" fmla="*/ 1375136 w 2181267"/>
                      <a:gd name="connsiteY12" fmla="*/ 2814106 h 2816656"/>
                      <a:gd name="connsiteX13" fmla="*/ 1087100 w 2181267"/>
                      <a:gd name="connsiteY13" fmla="*/ 2096167 h 2816656"/>
                      <a:gd name="connsiteX14" fmla="*/ 799056 w 2181267"/>
                      <a:gd name="connsiteY14" fmla="*/ 2816656 h 2816656"/>
                      <a:gd name="connsiteX15" fmla="*/ 6948 w 2181267"/>
                      <a:gd name="connsiteY15" fmla="*/ 2814106 h 2816656"/>
                      <a:gd name="connsiteX16" fmla="*/ 4465 w 2181267"/>
                      <a:gd name="connsiteY16" fmla="*/ 1883795 h 2816656"/>
                      <a:gd name="connsiteX17" fmla="*/ 1334 w 2181267"/>
                      <a:gd name="connsiteY17" fmla="*/ 1640784 h 2816656"/>
                      <a:gd name="connsiteX18" fmla="*/ 12467 w 2181267"/>
                      <a:gd name="connsiteY18" fmla="*/ 1247194 h 2816656"/>
                      <a:gd name="connsiteX19" fmla="*/ 6948 w 218126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5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7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5085" h="2816656">
                        <a:moveTo>
                          <a:pt x="10766" y="653806"/>
                        </a:moveTo>
                        <a:cubicBezTo>
                          <a:pt x="79410" y="653615"/>
                          <a:pt x="15547" y="649697"/>
                          <a:pt x="216698" y="653232"/>
                        </a:cubicBezTo>
                        <a:lnTo>
                          <a:pt x="802879" y="653806"/>
                        </a:lnTo>
                        <a:cubicBezTo>
                          <a:pt x="965671" y="469129"/>
                          <a:pt x="444952" y="71335"/>
                          <a:pt x="1104934" y="0"/>
                        </a:cubicBezTo>
                        <a:cubicBezTo>
                          <a:pt x="1703935" y="26685"/>
                          <a:pt x="1349387" y="422718"/>
                          <a:pt x="1392977" y="662108"/>
                        </a:cubicBezTo>
                        <a:lnTo>
                          <a:pt x="2171066" y="653806"/>
                        </a:lnTo>
                        <a:lnTo>
                          <a:pt x="2185085" y="1373906"/>
                        </a:lnTo>
                        <a:lnTo>
                          <a:pt x="2185085" y="1445916"/>
                        </a:lnTo>
                        <a:cubicBezTo>
                          <a:pt x="2077879" y="1637932"/>
                          <a:pt x="1566317" y="1077840"/>
                          <a:pt x="1522974" y="1733956"/>
                        </a:cubicBezTo>
                        <a:cubicBezTo>
                          <a:pt x="1580298" y="2358162"/>
                          <a:pt x="2026080" y="1937031"/>
                          <a:pt x="2185085" y="2021996"/>
                        </a:cubicBezTo>
                        <a:cubicBezTo>
                          <a:pt x="2184833" y="2317166"/>
                          <a:pt x="2177022" y="2526066"/>
                          <a:pt x="2172991" y="2814106"/>
                        </a:cubicBezTo>
                        <a:cubicBezTo>
                          <a:pt x="2172990" y="2806363"/>
                          <a:pt x="2185085" y="1988562"/>
                          <a:pt x="2171066" y="2814106"/>
                        </a:cubicBezTo>
                        <a:lnTo>
                          <a:pt x="1378954" y="2814106"/>
                        </a:lnTo>
                        <a:cubicBezTo>
                          <a:pt x="1278507" y="2814106"/>
                          <a:pt x="1707715" y="2098327"/>
                          <a:pt x="1090918" y="2096167"/>
                        </a:cubicBezTo>
                        <a:cubicBezTo>
                          <a:pt x="463980" y="2103807"/>
                          <a:pt x="894454" y="2816656"/>
                          <a:pt x="802874" y="2816656"/>
                        </a:cubicBezTo>
                        <a:lnTo>
                          <a:pt x="10766" y="2814106"/>
                        </a:lnTo>
                        <a:cubicBezTo>
                          <a:pt x="9938" y="2504002"/>
                          <a:pt x="9113" y="2410299"/>
                          <a:pt x="8285" y="2100195"/>
                        </a:cubicBezTo>
                        <a:cubicBezTo>
                          <a:pt x="180335" y="1749817"/>
                          <a:pt x="677775" y="2422799"/>
                          <a:pt x="681661" y="1667396"/>
                        </a:cubicBezTo>
                        <a:cubicBezTo>
                          <a:pt x="657364" y="995490"/>
                          <a:pt x="138929" y="1691080"/>
                          <a:pt x="8285" y="1450996"/>
                        </a:cubicBezTo>
                        <a:cubicBezTo>
                          <a:pt x="0" y="873878"/>
                          <a:pt x="15832" y="1230020"/>
                          <a:pt x="10766" y="653806"/>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9" name="Freihandform 118"/>
                  <p:cNvSpPr/>
                  <p:nvPr/>
                </p:nvSpPr>
                <p:spPr>
                  <a:xfrm rot="10800000">
                    <a:off x="5243998" y="205080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0" name="Freihandform 119"/>
                  <p:cNvSpPr/>
                  <p:nvPr/>
                </p:nvSpPr>
                <p:spPr>
                  <a:xfrm rot="16200000">
                    <a:off x="4922831" y="4520537"/>
                    <a:ext cx="2174318" cy="281665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24298"/>
                      <a:gd name="connsiteX1" fmla="*/ 792113 w 2174319"/>
                      <a:gd name="connsiteY1" fmla="*/ 653806 h 2824298"/>
                      <a:gd name="connsiteX2" fmla="*/ 1094168 w 2174319"/>
                      <a:gd name="connsiteY2" fmla="*/ 0 h 2824298"/>
                      <a:gd name="connsiteX3" fmla="*/ 1382211 w 2174319"/>
                      <a:gd name="connsiteY3" fmla="*/ 662108 h 2824298"/>
                      <a:gd name="connsiteX4" fmla="*/ 2160300 w 2174319"/>
                      <a:gd name="connsiteY4" fmla="*/ 653806 h 2824298"/>
                      <a:gd name="connsiteX5" fmla="*/ 2174319 w 2174319"/>
                      <a:gd name="connsiteY5" fmla="*/ 1373906 h 2824298"/>
                      <a:gd name="connsiteX6" fmla="*/ 2174319 w 2174319"/>
                      <a:gd name="connsiteY6" fmla="*/ 1445916 h 2824298"/>
                      <a:gd name="connsiteX7" fmla="*/ 1512208 w 2174319"/>
                      <a:gd name="connsiteY7" fmla="*/ 1733956 h 2824298"/>
                      <a:gd name="connsiteX8" fmla="*/ 2174319 w 2174319"/>
                      <a:gd name="connsiteY8" fmla="*/ 2021996 h 2824298"/>
                      <a:gd name="connsiteX9" fmla="*/ 2162225 w 2174319"/>
                      <a:gd name="connsiteY9" fmla="*/ 2814106 h 2824298"/>
                      <a:gd name="connsiteX10" fmla="*/ 2160300 w 2174319"/>
                      <a:gd name="connsiteY10" fmla="*/ 2814106 h 2824298"/>
                      <a:gd name="connsiteX11" fmla="*/ 1368188 w 2174319"/>
                      <a:gd name="connsiteY11" fmla="*/ 2814106 h 2824298"/>
                      <a:gd name="connsiteX12" fmla="*/ 1018508 w 2174319"/>
                      <a:gd name="connsiteY12" fmla="*/ 2816658 h 2824298"/>
                      <a:gd name="connsiteX13" fmla="*/ 792108 w 2174319"/>
                      <a:gd name="connsiteY13" fmla="*/ 2816656 h 2824298"/>
                      <a:gd name="connsiteX14" fmla="*/ 0 w 2174319"/>
                      <a:gd name="connsiteY14" fmla="*/ 2814106 h 2824298"/>
                      <a:gd name="connsiteX15" fmla="*/ 0 w 2174319"/>
                      <a:gd name="connsiteY15" fmla="*/ 653806 h 2824298"/>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792108 w 2174319"/>
                      <a:gd name="connsiteY12" fmla="*/ 2816656 h 2816656"/>
                      <a:gd name="connsiteX13" fmla="*/ 0 w 2174319"/>
                      <a:gd name="connsiteY13" fmla="*/ 2814106 h 2816656"/>
                      <a:gd name="connsiteX14" fmla="*/ 0 w 2174319"/>
                      <a:gd name="connsiteY14"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lnTo>
                          <a:pt x="792108" y="2816656"/>
                        </a:ln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1" name="Textfeld 16"/>
                  <p:cNvSpPr txBox="1"/>
                  <p:nvPr/>
                </p:nvSpPr>
                <p:spPr>
                  <a:xfrm>
                    <a:off x="5277072" y="529008"/>
                    <a:ext cx="2699681" cy="148319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with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market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expectations</a:t>
                    </a:r>
                    <a:endParaRPr lang="en-US" sz="900" dirty="0">
                      <a:solidFill>
                        <a:schemeClr val="bg1"/>
                      </a:solidFill>
                      <a:latin typeface="Arial" pitchFamily="34" charset="0"/>
                      <a:cs typeface="Arial" pitchFamily="34" charset="0"/>
                    </a:endParaRPr>
                  </a:p>
                </p:txBody>
              </p:sp>
              <p:sp>
                <p:nvSpPr>
                  <p:cNvPr id="122" name="Textfeld 18"/>
                  <p:cNvSpPr txBox="1"/>
                  <p:nvPr/>
                </p:nvSpPr>
                <p:spPr>
                  <a:xfrm>
                    <a:off x="711486" y="539082"/>
                    <a:ext cx="2699680" cy="148319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past</a:t>
                    </a:r>
                  </a:p>
                  <a:p>
                    <a:pPr algn="ctr"/>
                    <a:endParaRPr lang="en-US" sz="900" dirty="0">
                      <a:solidFill>
                        <a:schemeClr val="bg1"/>
                      </a:solidFill>
                      <a:latin typeface="Arial" pitchFamily="34" charset="0"/>
                      <a:cs typeface="Arial" pitchFamily="34" charset="0"/>
                    </a:endParaRPr>
                  </a:p>
                </p:txBody>
              </p:sp>
              <p:sp>
                <p:nvSpPr>
                  <p:cNvPr id="123" name="Textfeld 14"/>
                  <p:cNvSpPr txBox="1"/>
                  <p:nvPr/>
                </p:nvSpPr>
                <p:spPr>
                  <a:xfrm>
                    <a:off x="3200227" y="920696"/>
                    <a:ext cx="1801127" cy="84753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Value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drivers</a:t>
                    </a:r>
                    <a:endParaRPr lang="en-US" sz="900" dirty="0">
                      <a:solidFill>
                        <a:schemeClr val="bg1"/>
                      </a:solidFill>
                      <a:latin typeface="Arial" pitchFamily="34" charset="0"/>
                      <a:cs typeface="Arial" pitchFamily="34" charset="0"/>
                    </a:endParaRPr>
                  </a:p>
                </p:txBody>
              </p:sp>
              <p:sp>
                <p:nvSpPr>
                  <p:cNvPr id="124" name="Freihandform 123"/>
                  <p:cNvSpPr/>
                  <p:nvPr/>
                </p:nvSpPr>
                <p:spPr>
                  <a:xfrm rot="16200000">
                    <a:off x="3039320" y="4158309"/>
                    <a:ext cx="2174320" cy="352849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5" name="Textfeld 25"/>
                  <p:cNvSpPr txBox="1"/>
                  <p:nvPr/>
                </p:nvSpPr>
                <p:spPr>
                  <a:xfrm>
                    <a:off x="2714826" y="5582469"/>
                    <a:ext cx="2932450" cy="116536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Product/Segment/</a:t>
                    </a:r>
                  </a:p>
                  <a:p>
                    <a:pPr algn="ctr"/>
                    <a:r>
                      <a:rPr lang="en-US" sz="900" dirty="0" smtClean="0">
                        <a:solidFill>
                          <a:schemeClr val="bg1"/>
                        </a:solidFill>
                        <a:latin typeface="Arial" pitchFamily="34" charset="0"/>
                        <a:cs typeface="Arial" pitchFamily="34" charset="0"/>
                      </a:rPr>
                      <a:t>Regions mix</a:t>
                    </a:r>
                  </a:p>
                  <a:p>
                    <a:pPr algn="ct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grpSp>
            <p:sp>
              <p:nvSpPr>
                <p:cNvPr id="114" name="Textfeld 27"/>
                <p:cNvSpPr txBox="1"/>
                <p:nvPr/>
              </p:nvSpPr>
              <p:spPr>
                <a:xfrm>
                  <a:off x="2471076" y="2414209"/>
                  <a:ext cx="2189146" cy="1483191"/>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dirty="0" smtClean="0">
                    <a:solidFill>
                      <a:schemeClr val="bg1"/>
                    </a:solidFill>
                  </a:endParaRPr>
                </a:p>
                <a:p>
                  <a:pPr algn="ctr"/>
                  <a:r>
                    <a:rPr lang="en-US" sz="900" dirty="0" smtClean="0">
                      <a:solidFill>
                        <a:schemeClr val="bg1"/>
                      </a:solidFill>
                    </a:rPr>
                    <a:t>Planning analysis expenditures &amp; margins</a:t>
                  </a:r>
                  <a:endParaRPr lang="en-US" sz="900" dirty="0">
                    <a:solidFill>
                      <a:schemeClr val="bg1"/>
                    </a:solidFill>
                  </a:endParaRPr>
                </a:p>
              </p:txBody>
            </p:sp>
          </p:grpSp>
          <p:sp>
            <p:nvSpPr>
              <p:cNvPr id="88" name="Freihandform 87"/>
              <p:cNvSpPr/>
              <p:nvPr/>
            </p:nvSpPr>
            <p:spPr>
              <a:xfrm rot="5400000">
                <a:off x="1171625" y="2170078"/>
                <a:ext cx="879697" cy="116589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2880789"/>
                  <a:gd name="connsiteX1" fmla="*/ 792113 w 2174319"/>
                  <a:gd name="connsiteY1" fmla="*/ 717940 h 2880789"/>
                  <a:gd name="connsiteX2" fmla="*/ 1080152 w 2174319"/>
                  <a:gd name="connsiteY2" fmla="*/ 0 h 2880789"/>
                  <a:gd name="connsiteX3" fmla="*/ 1382211 w 2174319"/>
                  <a:gd name="connsiteY3" fmla="*/ 726242 h 2880789"/>
                  <a:gd name="connsiteX4" fmla="*/ 2160300 w 2174319"/>
                  <a:gd name="connsiteY4" fmla="*/ 717940 h 2880789"/>
                  <a:gd name="connsiteX5" fmla="*/ 2174319 w 2174319"/>
                  <a:gd name="connsiteY5" fmla="*/ 1438040 h 2880789"/>
                  <a:gd name="connsiteX6" fmla="*/ 2174319 w 2174319"/>
                  <a:gd name="connsiteY6" fmla="*/ 1510050 h 2880789"/>
                  <a:gd name="connsiteX7" fmla="*/ 1512208 w 2174319"/>
                  <a:gd name="connsiteY7" fmla="*/ 1798090 h 2880789"/>
                  <a:gd name="connsiteX8" fmla="*/ 2174319 w 2174319"/>
                  <a:gd name="connsiteY8" fmla="*/ 2086130 h 2880789"/>
                  <a:gd name="connsiteX9" fmla="*/ 2162225 w 2174319"/>
                  <a:gd name="connsiteY9" fmla="*/ 2878240 h 2880789"/>
                  <a:gd name="connsiteX10" fmla="*/ 2160300 w 2174319"/>
                  <a:gd name="connsiteY10" fmla="*/ 2878240 h 2880789"/>
                  <a:gd name="connsiteX11" fmla="*/ 1368188 w 2174319"/>
                  <a:gd name="connsiteY11" fmla="*/ 2878240 h 2880789"/>
                  <a:gd name="connsiteX12" fmla="*/ 792108 w 2174319"/>
                  <a:gd name="connsiteY12" fmla="*/ 2880790 h 2880789"/>
                  <a:gd name="connsiteX13" fmla="*/ 0 w 2174319"/>
                  <a:gd name="connsiteY13" fmla="*/ 2878240 h 2880789"/>
                  <a:gd name="connsiteX14" fmla="*/ 0 w 2174319"/>
                  <a:gd name="connsiteY14" fmla="*/ 717940 h 2880789"/>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58973 h 2421822"/>
                  <a:gd name="connsiteX1" fmla="*/ 792113 w 2174319"/>
                  <a:gd name="connsiteY1" fmla="*/ 258973 h 2421822"/>
                  <a:gd name="connsiteX2" fmla="*/ 1047113 w 2174319"/>
                  <a:gd name="connsiteY2" fmla="*/ 957989 h 2421822"/>
                  <a:gd name="connsiteX3" fmla="*/ 1382211 w 2174319"/>
                  <a:gd name="connsiteY3" fmla="*/ 267275 h 2421822"/>
                  <a:gd name="connsiteX4" fmla="*/ 2160300 w 2174319"/>
                  <a:gd name="connsiteY4" fmla="*/ 258973 h 2421822"/>
                  <a:gd name="connsiteX5" fmla="*/ 2174319 w 2174319"/>
                  <a:gd name="connsiteY5" fmla="*/ 979073 h 2421822"/>
                  <a:gd name="connsiteX6" fmla="*/ 2174319 w 2174319"/>
                  <a:gd name="connsiteY6" fmla="*/ 1051083 h 2421822"/>
                  <a:gd name="connsiteX7" fmla="*/ 1512208 w 2174319"/>
                  <a:gd name="connsiteY7" fmla="*/ 1339123 h 2421822"/>
                  <a:gd name="connsiteX8" fmla="*/ 2174319 w 2174319"/>
                  <a:gd name="connsiteY8" fmla="*/ 1627163 h 2421822"/>
                  <a:gd name="connsiteX9" fmla="*/ 2162225 w 2174319"/>
                  <a:gd name="connsiteY9" fmla="*/ 2419273 h 2421822"/>
                  <a:gd name="connsiteX10" fmla="*/ 2160300 w 2174319"/>
                  <a:gd name="connsiteY10" fmla="*/ 2419273 h 2421822"/>
                  <a:gd name="connsiteX11" fmla="*/ 1368188 w 2174319"/>
                  <a:gd name="connsiteY11" fmla="*/ 2419273 h 2421822"/>
                  <a:gd name="connsiteX12" fmla="*/ 792108 w 2174319"/>
                  <a:gd name="connsiteY12" fmla="*/ 2421823 h 2421822"/>
                  <a:gd name="connsiteX13" fmla="*/ 0 w 2174319"/>
                  <a:gd name="connsiteY13" fmla="*/ 2419273 h 2421822"/>
                  <a:gd name="connsiteX14" fmla="*/ 0 w 2174319"/>
                  <a:gd name="connsiteY14" fmla="*/ 258973 h 2421822"/>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78914 h 2241763"/>
                  <a:gd name="connsiteX1" fmla="*/ 792113 w 2174319"/>
                  <a:gd name="connsiteY1" fmla="*/ 78914 h 2241763"/>
                  <a:gd name="connsiteX2" fmla="*/ 1047113 w 2174319"/>
                  <a:gd name="connsiteY2" fmla="*/ 777930 h 2241763"/>
                  <a:gd name="connsiteX3" fmla="*/ 1382211 w 2174319"/>
                  <a:gd name="connsiteY3" fmla="*/ 87216 h 2241763"/>
                  <a:gd name="connsiteX4" fmla="*/ 2160300 w 2174319"/>
                  <a:gd name="connsiteY4" fmla="*/ 78914 h 2241763"/>
                  <a:gd name="connsiteX5" fmla="*/ 2174319 w 2174319"/>
                  <a:gd name="connsiteY5" fmla="*/ 799014 h 2241763"/>
                  <a:gd name="connsiteX6" fmla="*/ 2174319 w 2174319"/>
                  <a:gd name="connsiteY6" fmla="*/ 871024 h 2241763"/>
                  <a:gd name="connsiteX7" fmla="*/ 1512208 w 2174319"/>
                  <a:gd name="connsiteY7" fmla="*/ 1159064 h 2241763"/>
                  <a:gd name="connsiteX8" fmla="*/ 2174319 w 2174319"/>
                  <a:gd name="connsiteY8" fmla="*/ 1447104 h 2241763"/>
                  <a:gd name="connsiteX9" fmla="*/ 2162225 w 2174319"/>
                  <a:gd name="connsiteY9" fmla="*/ 2239214 h 2241763"/>
                  <a:gd name="connsiteX10" fmla="*/ 2160300 w 2174319"/>
                  <a:gd name="connsiteY10" fmla="*/ 2239214 h 2241763"/>
                  <a:gd name="connsiteX11" fmla="*/ 1368188 w 2174319"/>
                  <a:gd name="connsiteY11" fmla="*/ 2239214 h 2241763"/>
                  <a:gd name="connsiteX12" fmla="*/ 792108 w 2174319"/>
                  <a:gd name="connsiteY12" fmla="*/ 2241764 h 2241763"/>
                  <a:gd name="connsiteX13" fmla="*/ 0 w 2174319"/>
                  <a:gd name="connsiteY13" fmla="*/ 2239214 h 2241763"/>
                  <a:gd name="connsiteX14" fmla="*/ 0 w 2174319"/>
                  <a:gd name="connsiteY14" fmla="*/ 78914 h 22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241763">
                    <a:moveTo>
                      <a:pt x="0" y="78914"/>
                    </a:moveTo>
                    <a:lnTo>
                      <a:pt x="792113" y="78914"/>
                    </a:lnTo>
                    <a:cubicBezTo>
                      <a:pt x="1002503" y="54885"/>
                      <a:pt x="491626" y="611899"/>
                      <a:pt x="1047113" y="777930"/>
                    </a:cubicBezTo>
                    <a:cubicBezTo>
                      <a:pt x="1728579" y="701289"/>
                      <a:pt x="1107421" y="-1"/>
                      <a:pt x="1382211" y="87216"/>
                    </a:cubicBezTo>
                    <a:lnTo>
                      <a:pt x="2160300" y="78914"/>
                    </a:lnTo>
                    <a:lnTo>
                      <a:pt x="2174319" y="799014"/>
                    </a:lnTo>
                    <a:lnTo>
                      <a:pt x="2174319" y="871024"/>
                    </a:lnTo>
                    <a:cubicBezTo>
                      <a:pt x="2067113" y="1063040"/>
                      <a:pt x="1555551" y="502948"/>
                      <a:pt x="1512208" y="1159064"/>
                    </a:cubicBezTo>
                    <a:cubicBezTo>
                      <a:pt x="1569532" y="1783270"/>
                      <a:pt x="2015314" y="1362139"/>
                      <a:pt x="2174319" y="1447104"/>
                    </a:cubicBezTo>
                    <a:cubicBezTo>
                      <a:pt x="2174067" y="1742274"/>
                      <a:pt x="2166256" y="1951174"/>
                      <a:pt x="2162225" y="2239214"/>
                    </a:cubicBezTo>
                    <a:cubicBezTo>
                      <a:pt x="2162224" y="2231471"/>
                      <a:pt x="2174319" y="1413670"/>
                      <a:pt x="2160300" y="2239214"/>
                    </a:cubicBezTo>
                    <a:lnTo>
                      <a:pt x="1368188" y="2239214"/>
                    </a:lnTo>
                    <a:lnTo>
                      <a:pt x="792108" y="2241764"/>
                    </a:lnTo>
                    <a:lnTo>
                      <a:pt x="0" y="2239214"/>
                    </a:lnTo>
                    <a:lnTo>
                      <a:pt x="0" y="78914"/>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9" name="Textfeld 27"/>
              <p:cNvSpPr txBox="1"/>
              <p:nvPr/>
            </p:nvSpPr>
            <p:spPr>
              <a:xfrm>
                <a:off x="789797" y="3395818"/>
                <a:ext cx="1622281" cy="3471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Analysis </a:t>
                </a:r>
                <a:br>
                  <a:rPr lang="en-US" sz="900" dirty="0" smtClean="0">
                    <a:solidFill>
                      <a:schemeClr val="bg1"/>
                    </a:solidFill>
                  </a:rPr>
                </a:br>
                <a:r>
                  <a:rPr lang="en-US" sz="900" dirty="0" smtClean="0">
                    <a:solidFill>
                      <a:schemeClr val="bg1"/>
                    </a:solidFill>
                  </a:rPr>
                  <a:t>of past</a:t>
                </a:r>
                <a:r>
                  <a:rPr lang="en-US" sz="900" baseline="30000" dirty="0" smtClean="0">
                    <a:solidFill>
                      <a:schemeClr val="bg1"/>
                    </a:solidFill>
                  </a:rPr>
                  <a:t>(b)</a:t>
                </a:r>
                <a:endParaRPr lang="en-US" sz="900" baseline="30000" dirty="0">
                  <a:solidFill>
                    <a:schemeClr val="bg1"/>
                  </a:solidFill>
                </a:endParaRPr>
              </a:p>
            </p:txBody>
          </p:sp>
          <p:sp>
            <p:nvSpPr>
              <p:cNvPr id="90" name="Freihandform 89"/>
              <p:cNvSpPr/>
              <p:nvPr/>
            </p:nvSpPr>
            <p:spPr>
              <a:xfrm rot="10800000">
                <a:off x="2512295" y="2943105"/>
                <a:ext cx="1481830" cy="142757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17" fmla="*/ 1817 w 2174319"/>
                  <a:gd name="connsiteY17" fmla="*/ 705886 h 3528490"/>
                  <a:gd name="connsiteX0" fmla="*/ 4056 w 2178375"/>
                  <a:gd name="connsiteY0" fmla="*/ 717940 h 3528490"/>
                  <a:gd name="connsiteX1" fmla="*/ 796169 w 2178375"/>
                  <a:gd name="connsiteY1" fmla="*/ 717940 h 3528490"/>
                  <a:gd name="connsiteX2" fmla="*/ 1084208 w 2178375"/>
                  <a:gd name="connsiteY2" fmla="*/ 0 h 3528490"/>
                  <a:gd name="connsiteX3" fmla="*/ 1386267 w 2178375"/>
                  <a:gd name="connsiteY3" fmla="*/ 726242 h 3528490"/>
                  <a:gd name="connsiteX4" fmla="*/ 2164356 w 2178375"/>
                  <a:gd name="connsiteY4" fmla="*/ 717940 h 3528490"/>
                  <a:gd name="connsiteX5" fmla="*/ 2178375 w 2178375"/>
                  <a:gd name="connsiteY5" fmla="*/ 1438040 h 3528490"/>
                  <a:gd name="connsiteX6" fmla="*/ 2178375 w 2178375"/>
                  <a:gd name="connsiteY6" fmla="*/ 1510050 h 3528490"/>
                  <a:gd name="connsiteX7" fmla="*/ 1516264 w 2178375"/>
                  <a:gd name="connsiteY7" fmla="*/ 1798090 h 3528490"/>
                  <a:gd name="connsiteX8" fmla="*/ 2178375 w 2178375"/>
                  <a:gd name="connsiteY8" fmla="*/ 2086130 h 3528490"/>
                  <a:gd name="connsiteX9" fmla="*/ 2166281 w 2178375"/>
                  <a:gd name="connsiteY9" fmla="*/ 2878240 h 3528490"/>
                  <a:gd name="connsiteX10" fmla="*/ 2164356 w 2178375"/>
                  <a:gd name="connsiteY10" fmla="*/ 2878240 h 3528490"/>
                  <a:gd name="connsiteX11" fmla="*/ 1372244 w 2178375"/>
                  <a:gd name="connsiteY11" fmla="*/ 2878240 h 3528490"/>
                  <a:gd name="connsiteX12" fmla="*/ 1084204 w 2178375"/>
                  <a:gd name="connsiteY12" fmla="*/ 3526330 h 3528490"/>
                  <a:gd name="connsiteX13" fmla="*/ 796164 w 2178375"/>
                  <a:gd name="connsiteY13" fmla="*/ 2880790 h 3528490"/>
                  <a:gd name="connsiteX14" fmla="*/ 4056 w 2178375"/>
                  <a:gd name="connsiteY14" fmla="*/ 2878240 h 3528490"/>
                  <a:gd name="connsiteX15" fmla="*/ 5873 w 2178375"/>
                  <a:gd name="connsiteY15" fmla="*/ 2065560 h 3528490"/>
                  <a:gd name="connsiteX16" fmla="*/ 304 w 2178375"/>
                  <a:gd name="connsiteY16" fmla="*/ 1414348 h 3528490"/>
                  <a:gd name="connsiteX17" fmla="*/ 4056 w 2178375"/>
                  <a:gd name="connsiteY17" fmla="*/ 717940 h 3528490"/>
                  <a:gd name="connsiteX18" fmla="*/ 5873 w 2178375"/>
                  <a:gd name="connsiteY18" fmla="*/ 705886 h 3528490"/>
                  <a:gd name="connsiteX19" fmla="*/ 4056 w 2178375"/>
                  <a:gd name="connsiteY19" fmla="*/ 717940 h 3528490"/>
                  <a:gd name="connsiteX0" fmla="*/ 5655 w 2179974"/>
                  <a:gd name="connsiteY0" fmla="*/ 717940 h 3528490"/>
                  <a:gd name="connsiteX1" fmla="*/ 797768 w 2179974"/>
                  <a:gd name="connsiteY1" fmla="*/ 717940 h 3528490"/>
                  <a:gd name="connsiteX2" fmla="*/ 1085807 w 2179974"/>
                  <a:gd name="connsiteY2" fmla="*/ 0 h 3528490"/>
                  <a:gd name="connsiteX3" fmla="*/ 1387866 w 2179974"/>
                  <a:gd name="connsiteY3" fmla="*/ 726242 h 3528490"/>
                  <a:gd name="connsiteX4" fmla="*/ 2165955 w 2179974"/>
                  <a:gd name="connsiteY4" fmla="*/ 717940 h 3528490"/>
                  <a:gd name="connsiteX5" fmla="*/ 2179974 w 2179974"/>
                  <a:gd name="connsiteY5" fmla="*/ 1438040 h 3528490"/>
                  <a:gd name="connsiteX6" fmla="*/ 2179974 w 2179974"/>
                  <a:gd name="connsiteY6" fmla="*/ 1510050 h 3528490"/>
                  <a:gd name="connsiteX7" fmla="*/ 1517863 w 2179974"/>
                  <a:gd name="connsiteY7" fmla="*/ 1798090 h 3528490"/>
                  <a:gd name="connsiteX8" fmla="*/ 2179974 w 2179974"/>
                  <a:gd name="connsiteY8" fmla="*/ 2086130 h 3528490"/>
                  <a:gd name="connsiteX9" fmla="*/ 2167880 w 2179974"/>
                  <a:gd name="connsiteY9" fmla="*/ 2878240 h 3528490"/>
                  <a:gd name="connsiteX10" fmla="*/ 2165955 w 2179974"/>
                  <a:gd name="connsiteY10" fmla="*/ 2878240 h 3528490"/>
                  <a:gd name="connsiteX11" fmla="*/ 1373843 w 2179974"/>
                  <a:gd name="connsiteY11" fmla="*/ 2878240 h 3528490"/>
                  <a:gd name="connsiteX12" fmla="*/ 1085803 w 2179974"/>
                  <a:gd name="connsiteY12" fmla="*/ 3526330 h 3528490"/>
                  <a:gd name="connsiteX13" fmla="*/ 797763 w 2179974"/>
                  <a:gd name="connsiteY13" fmla="*/ 2880790 h 3528490"/>
                  <a:gd name="connsiteX14" fmla="*/ 5655 w 2179974"/>
                  <a:gd name="connsiteY14" fmla="*/ 2878240 h 3528490"/>
                  <a:gd name="connsiteX15" fmla="*/ 7472 w 2179974"/>
                  <a:gd name="connsiteY15" fmla="*/ 2065560 h 3528490"/>
                  <a:gd name="connsiteX16" fmla="*/ 1903 w 2179974"/>
                  <a:gd name="connsiteY16" fmla="*/ 1414348 h 3528490"/>
                  <a:gd name="connsiteX17" fmla="*/ 5655 w 2179974"/>
                  <a:gd name="connsiteY17" fmla="*/ 717940 h 3528490"/>
                  <a:gd name="connsiteX18" fmla="*/ 7472 w 2179974"/>
                  <a:gd name="connsiteY18" fmla="*/ 705886 h 3528490"/>
                  <a:gd name="connsiteX19" fmla="*/ 5655 w 2179974"/>
                  <a:gd name="connsiteY19" fmla="*/ 717940 h 3528490"/>
                  <a:gd name="connsiteX0" fmla="*/ 10244 w 2184563"/>
                  <a:gd name="connsiteY0" fmla="*/ 717940 h 3528490"/>
                  <a:gd name="connsiteX1" fmla="*/ 802357 w 2184563"/>
                  <a:gd name="connsiteY1" fmla="*/ 717940 h 3528490"/>
                  <a:gd name="connsiteX2" fmla="*/ 1090396 w 2184563"/>
                  <a:gd name="connsiteY2" fmla="*/ 0 h 3528490"/>
                  <a:gd name="connsiteX3" fmla="*/ 1392455 w 2184563"/>
                  <a:gd name="connsiteY3" fmla="*/ 726242 h 3528490"/>
                  <a:gd name="connsiteX4" fmla="*/ 2170544 w 2184563"/>
                  <a:gd name="connsiteY4" fmla="*/ 717940 h 3528490"/>
                  <a:gd name="connsiteX5" fmla="*/ 2184563 w 2184563"/>
                  <a:gd name="connsiteY5" fmla="*/ 1438040 h 3528490"/>
                  <a:gd name="connsiteX6" fmla="*/ 2184563 w 2184563"/>
                  <a:gd name="connsiteY6" fmla="*/ 1510050 h 3528490"/>
                  <a:gd name="connsiteX7" fmla="*/ 1522452 w 2184563"/>
                  <a:gd name="connsiteY7" fmla="*/ 1798090 h 3528490"/>
                  <a:gd name="connsiteX8" fmla="*/ 2184563 w 2184563"/>
                  <a:gd name="connsiteY8" fmla="*/ 2086130 h 3528490"/>
                  <a:gd name="connsiteX9" fmla="*/ 2172469 w 2184563"/>
                  <a:gd name="connsiteY9" fmla="*/ 2878240 h 3528490"/>
                  <a:gd name="connsiteX10" fmla="*/ 2170544 w 2184563"/>
                  <a:gd name="connsiteY10" fmla="*/ 2878240 h 3528490"/>
                  <a:gd name="connsiteX11" fmla="*/ 1378432 w 2184563"/>
                  <a:gd name="connsiteY11" fmla="*/ 2878240 h 3528490"/>
                  <a:gd name="connsiteX12" fmla="*/ 1090392 w 2184563"/>
                  <a:gd name="connsiteY12" fmla="*/ 3526330 h 3528490"/>
                  <a:gd name="connsiteX13" fmla="*/ 802352 w 2184563"/>
                  <a:gd name="connsiteY13" fmla="*/ 2880790 h 3528490"/>
                  <a:gd name="connsiteX14" fmla="*/ 10244 w 2184563"/>
                  <a:gd name="connsiteY14" fmla="*/ 2878240 h 3528490"/>
                  <a:gd name="connsiteX15" fmla="*/ 12061 w 2184563"/>
                  <a:gd name="connsiteY15" fmla="*/ 2065560 h 3528490"/>
                  <a:gd name="connsiteX16" fmla="*/ 928 w 2184563"/>
                  <a:gd name="connsiteY16" fmla="*/ 1722064 h 3528490"/>
                  <a:gd name="connsiteX17" fmla="*/ 6492 w 2184563"/>
                  <a:gd name="connsiteY17" fmla="*/ 1414348 h 3528490"/>
                  <a:gd name="connsiteX18" fmla="*/ 10244 w 2184563"/>
                  <a:gd name="connsiteY18" fmla="*/ 717940 h 3528490"/>
                  <a:gd name="connsiteX19" fmla="*/ 12061 w 2184563"/>
                  <a:gd name="connsiteY19" fmla="*/ 705886 h 3528490"/>
                  <a:gd name="connsiteX20" fmla="*/ 10244 w 2184563"/>
                  <a:gd name="connsiteY20" fmla="*/ 717940 h 3528490"/>
                  <a:gd name="connsiteX0" fmla="*/ 675848 w 2850167"/>
                  <a:gd name="connsiteY0" fmla="*/ 717940 h 3528490"/>
                  <a:gd name="connsiteX1" fmla="*/ 1467961 w 2850167"/>
                  <a:gd name="connsiteY1" fmla="*/ 717940 h 3528490"/>
                  <a:gd name="connsiteX2" fmla="*/ 1756000 w 2850167"/>
                  <a:gd name="connsiteY2" fmla="*/ 0 h 3528490"/>
                  <a:gd name="connsiteX3" fmla="*/ 2058059 w 2850167"/>
                  <a:gd name="connsiteY3" fmla="*/ 726242 h 3528490"/>
                  <a:gd name="connsiteX4" fmla="*/ 2836148 w 2850167"/>
                  <a:gd name="connsiteY4" fmla="*/ 717940 h 3528490"/>
                  <a:gd name="connsiteX5" fmla="*/ 2850167 w 2850167"/>
                  <a:gd name="connsiteY5" fmla="*/ 1438040 h 3528490"/>
                  <a:gd name="connsiteX6" fmla="*/ 2850167 w 2850167"/>
                  <a:gd name="connsiteY6" fmla="*/ 1510050 h 3528490"/>
                  <a:gd name="connsiteX7" fmla="*/ 2188056 w 2850167"/>
                  <a:gd name="connsiteY7" fmla="*/ 1798090 h 3528490"/>
                  <a:gd name="connsiteX8" fmla="*/ 2850167 w 2850167"/>
                  <a:gd name="connsiteY8" fmla="*/ 2086130 h 3528490"/>
                  <a:gd name="connsiteX9" fmla="*/ 2838073 w 2850167"/>
                  <a:gd name="connsiteY9" fmla="*/ 2878240 h 3528490"/>
                  <a:gd name="connsiteX10" fmla="*/ 2836148 w 2850167"/>
                  <a:gd name="connsiteY10" fmla="*/ 2878240 h 3528490"/>
                  <a:gd name="connsiteX11" fmla="*/ 2044036 w 2850167"/>
                  <a:gd name="connsiteY11" fmla="*/ 2878240 h 3528490"/>
                  <a:gd name="connsiteX12" fmla="*/ 1755996 w 2850167"/>
                  <a:gd name="connsiteY12" fmla="*/ 3526330 h 3528490"/>
                  <a:gd name="connsiteX13" fmla="*/ 1467956 w 2850167"/>
                  <a:gd name="connsiteY13" fmla="*/ 2880790 h 3528490"/>
                  <a:gd name="connsiteX14" fmla="*/ 675848 w 2850167"/>
                  <a:gd name="connsiteY14" fmla="*/ 2878240 h 3528490"/>
                  <a:gd name="connsiteX15" fmla="*/ 677665 w 2850167"/>
                  <a:gd name="connsiteY15" fmla="*/ 2065560 h 3528490"/>
                  <a:gd name="connsiteX16" fmla="*/ 928 w 2850167"/>
                  <a:gd name="connsiteY16" fmla="*/ 1629332 h 3528490"/>
                  <a:gd name="connsiteX17" fmla="*/ 672096 w 2850167"/>
                  <a:gd name="connsiteY17" fmla="*/ 1414348 h 3528490"/>
                  <a:gd name="connsiteX18" fmla="*/ 675848 w 2850167"/>
                  <a:gd name="connsiteY18" fmla="*/ 717940 h 3528490"/>
                  <a:gd name="connsiteX19" fmla="*/ 677665 w 2850167"/>
                  <a:gd name="connsiteY19" fmla="*/ 705886 h 3528490"/>
                  <a:gd name="connsiteX20" fmla="*/ 675848 w 2850167"/>
                  <a:gd name="connsiteY20" fmla="*/ 717940 h 3528490"/>
                  <a:gd name="connsiteX0" fmla="*/ 675481 w 2849800"/>
                  <a:gd name="connsiteY0" fmla="*/ 717940 h 3528490"/>
                  <a:gd name="connsiteX1" fmla="*/ 1467594 w 2849800"/>
                  <a:gd name="connsiteY1" fmla="*/ 717940 h 3528490"/>
                  <a:gd name="connsiteX2" fmla="*/ 1755633 w 2849800"/>
                  <a:gd name="connsiteY2" fmla="*/ 0 h 3528490"/>
                  <a:gd name="connsiteX3" fmla="*/ 2057692 w 2849800"/>
                  <a:gd name="connsiteY3" fmla="*/ 726242 h 3528490"/>
                  <a:gd name="connsiteX4" fmla="*/ 2835781 w 2849800"/>
                  <a:gd name="connsiteY4" fmla="*/ 717940 h 3528490"/>
                  <a:gd name="connsiteX5" fmla="*/ 2849800 w 2849800"/>
                  <a:gd name="connsiteY5" fmla="*/ 1438040 h 3528490"/>
                  <a:gd name="connsiteX6" fmla="*/ 2849800 w 2849800"/>
                  <a:gd name="connsiteY6" fmla="*/ 1510050 h 3528490"/>
                  <a:gd name="connsiteX7" fmla="*/ 2187689 w 2849800"/>
                  <a:gd name="connsiteY7" fmla="*/ 1798090 h 3528490"/>
                  <a:gd name="connsiteX8" fmla="*/ 2849800 w 2849800"/>
                  <a:gd name="connsiteY8" fmla="*/ 2086130 h 3528490"/>
                  <a:gd name="connsiteX9" fmla="*/ 2837706 w 2849800"/>
                  <a:gd name="connsiteY9" fmla="*/ 2878240 h 3528490"/>
                  <a:gd name="connsiteX10" fmla="*/ 2835781 w 2849800"/>
                  <a:gd name="connsiteY10" fmla="*/ 2878240 h 3528490"/>
                  <a:gd name="connsiteX11" fmla="*/ 2043669 w 2849800"/>
                  <a:gd name="connsiteY11" fmla="*/ 2878240 h 3528490"/>
                  <a:gd name="connsiteX12" fmla="*/ 1755629 w 2849800"/>
                  <a:gd name="connsiteY12" fmla="*/ 3526330 h 3528490"/>
                  <a:gd name="connsiteX13" fmla="*/ 1467589 w 2849800"/>
                  <a:gd name="connsiteY13" fmla="*/ 2880790 h 3528490"/>
                  <a:gd name="connsiteX14" fmla="*/ 675481 w 2849800"/>
                  <a:gd name="connsiteY14" fmla="*/ 2878240 h 3528490"/>
                  <a:gd name="connsiteX15" fmla="*/ 677298 w 2849800"/>
                  <a:gd name="connsiteY15" fmla="*/ 2065560 h 3528490"/>
                  <a:gd name="connsiteX16" fmla="*/ 561 w 2849800"/>
                  <a:gd name="connsiteY16" fmla="*/ 1629332 h 3528490"/>
                  <a:gd name="connsiteX17" fmla="*/ 673936 w 2849800"/>
                  <a:gd name="connsiteY17" fmla="*/ 1412932 h 3528490"/>
                  <a:gd name="connsiteX18" fmla="*/ 675481 w 2849800"/>
                  <a:gd name="connsiteY18" fmla="*/ 717940 h 3528490"/>
                  <a:gd name="connsiteX19" fmla="*/ 677298 w 2849800"/>
                  <a:gd name="connsiteY19" fmla="*/ 705886 h 3528490"/>
                  <a:gd name="connsiteX20" fmla="*/ 675481 w 2849800"/>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82922 w 2857241"/>
                  <a:gd name="connsiteY0" fmla="*/ 717940 h 3528490"/>
                  <a:gd name="connsiteX1" fmla="*/ 1475035 w 2857241"/>
                  <a:gd name="connsiteY1" fmla="*/ 717940 h 3528490"/>
                  <a:gd name="connsiteX2" fmla="*/ 1763074 w 2857241"/>
                  <a:gd name="connsiteY2" fmla="*/ 0 h 3528490"/>
                  <a:gd name="connsiteX3" fmla="*/ 2065133 w 2857241"/>
                  <a:gd name="connsiteY3" fmla="*/ 726242 h 3528490"/>
                  <a:gd name="connsiteX4" fmla="*/ 2843222 w 2857241"/>
                  <a:gd name="connsiteY4" fmla="*/ 717940 h 3528490"/>
                  <a:gd name="connsiteX5" fmla="*/ 2857241 w 2857241"/>
                  <a:gd name="connsiteY5" fmla="*/ 1438040 h 3528490"/>
                  <a:gd name="connsiteX6" fmla="*/ 2857241 w 2857241"/>
                  <a:gd name="connsiteY6" fmla="*/ 1510050 h 3528490"/>
                  <a:gd name="connsiteX7" fmla="*/ 2195130 w 2857241"/>
                  <a:gd name="connsiteY7" fmla="*/ 1798090 h 3528490"/>
                  <a:gd name="connsiteX8" fmla="*/ 2857241 w 2857241"/>
                  <a:gd name="connsiteY8" fmla="*/ 2086130 h 3528490"/>
                  <a:gd name="connsiteX9" fmla="*/ 2845147 w 2857241"/>
                  <a:gd name="connsiteY9" fmla="*/ 2878240 h 3528490"/>
                  <a:gd name="connsiteX10" fmla="*/ 2843222 w 2857241"/>
                  <a:gd name="connsiteY10" fmla="*/ 2878240 h 3528490"/>
                  <a:gd name="connsiteX11" fmla="*/ 2051110 w 2857241"/>
                  <a:gd name="connsiteY11" fmla="*/ 2878240 h 3528490"/>
                  <a:gd name="connsiteX12" fmla="*/ 1763070 w 2857241"/>
                  <a:gd name="connsiteY12" fmla="*/ 3526330 h 3528490"/>
                  <a:gd name="connsiteX13" fmla="*/ 1475030 w 2857241"/>
                  <a:gd name="connsiteY13" fmla="*/ 2880790 h 3528490"/>
                  <a:gd name="connsiteX14" fmla="*/ 682922 w 2857241"/>
                  <a:gd name="connsiteY14" fmla="*/ 2878240 h 3528490"/>
                  <a:gd name="connsiteX15" fmla="*/ 681377 w 2857241"/>
                  <a:gd name="connsiteY15" fmla="*/ 2278531 h 3528490"/>
                  <a:gd name="connsiteX16" fmla="*/ 8002 w 2857241"/>
                  <a:gd name="connsiteY16" fmla="*/ 1845731 h 3528490"/>
                  <a:gd name="connsiteX17" fmla="*/ 681377 w 2857241"/>
                  <a:gd name="connsiteY17" fmla="*/ 1412932 h 3528490"/>
                  <a:gd name="connsiteX18" fmla="*/ 682922 w 2857241"/>
                  <a:gd name="connsiteY18" fmla="*/ 717940 h 3528490"/>
                  <a:gd name="connsiteX19" fmla="*/ 684739 w 2857241"/>
                  <a:gd name="connsiteY19" fmla="*/ 705886 h 3528490"/>
                  <a:gd name="connsiteX20" fmla="*/ 682922 w 285724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6293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0621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239" h="3528490">
                    <a:moveTo>
                      <a:pt x="674920" y="717940"/>
                    </a:moveTo>
                    <a:lnTo>
                      <a:pt x="1467033" y="717940"/>
                    </a:lnTo>
                    <a:cubicBezTo>
                      <a:pt x="1568283" y="632383"/>
                      <a:pt x="1096567" y="35191"/>
                      <a:pt x="1755072" y="0"/>
                    </a:cubicBezTo>
                    <a:cubicBezTo>
                      <a:pt x="2343806" y="80045"/>
                      <a:pt x="1951844" y="516202"/>
                      <a:pt x="2057131" y="726242"/>
                    </a:cubicBezTo>
                    <a:lnTo>
                      <a:pt x="2835220" y="717940"/>
                    </a:lnTo>
                    <a:lnTo>
                      <a:pt x="2849239" y="1438040"/>
                    </a:lnTo>
                    <a:lnTo>
                      <a:pt x="2849239" y="1510050"/>
                    </a:lnTo>
                    <a:cubicBezTo>
                      <a:pt x="2742033" y="1702066"/>
                      <a:pt x="2230471" y="1141974"/>
                      <a:pt x="2187128" y="1798090"/>
                    </a:cubicBezTo>
                    <a:cubicBezTo>
                      <a:pt x="2244452" y="2422296"/>
                      <a:pt x="2690234" y="2001165"/>
                      <a:pt x="2849239" y="2086130"/>
                    </a:cubicBezTo>
                    <a:cubicBezTo>
                      <a:pt x="2848987" y="2381300"/>
                      <a:pt x="2841176" y="2590200"/>
                      <a:pt x="2837145" y="2878240"/>
                    </a:cubicBezTo>
                    <a:cubicBezTo>
                      <a:pt x="2837144" y="2870497"/>
                      <a:pt x="2849239" y="2052696"/>
                      <a:pt x="2835220" y="2878240"/>
                    </a:cubicBezTo>
                    <a:lnTo>
                      <a:pt x="2043108" y="2878240"/>
                    </a:lnTo>
                    <a:cubicBezTo>
                      <a:pt x="1942661" y="2878240"/>
                      <a:pt x="2371865" y="3528490"/>
                      <a:pt x="1755068" y="3526330"/>
                    </a:cubicBezTo>
                    <a:cubicBezTo>
                      <a:pt x="1133428" y="3526330"/>
                      <a:pt x="1558608" y="2880790"/>
                      <a:pt x="1467028" y="2880790"/>
                    </a:cubicBezTo>
                    <a:lnTo>
                      <a:pt x="674920" y="2878240"/>
                    </a:lnTo>
                    <a:cubicBezTo>
                      <a:pt x="675526" y="2607347"/>
                      <a:pt x="672769" y="2333024"/>
                      <a:pt x="673375" y="2062131"/>
                    </a:cubicBezTo>
                    <a:cubicBezTo>
                      <a:pt x="671822" y="1869435"/>
                      <a:pt x="31662" y="2551233"/>
                      <a:pt x="0" y="1845731"/>
                    </a:cubicBezTo>
                    <a:cubicBezTo>
                      <a:pt x="9394" y="937988"/>
                      <a:pt x="558276" y="1730268"/>
                      <a:pt x="673375" y="1412932"/>
                    </a:cubicBezTo>
                    <a:cubicBezTo>
                      <a:pt x="673072" y="1188329"/>
                      <a:pt x="673992" y="836017"/>
                      <a:pt x="674920" y="717940"/>
                    </a:cubicBezTo>
                    <a:cubicBezTo>
                      <a:pt x="674920" y="491328"/>
                      <a:pt x="676359" y="708397"/>
                      <a:pt x="676737" y="705886"/>
                    </a:cubicBezTo>
                    <a:lnTo>
                      <a:pt x="67492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91" name="Textfeld 90"/>
              <p:cNvSpPr txBox="1"/>
              <p:nvPr/>
            </p:nvSpPr>
            <p:spPr>
              <a:xfrm>
                <a:off x="2603757" y="2357768"/>
                <a:ext cx="961275" cy="650957"/>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Planned/Actual comparison</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adherence to budget</a:t>
                </a:r>
                <a:r>
                  <a:rPr lang="en-US" sz="900" baseline="30000" dirty="0" smtClean="0">
                    <a:solidFill>
                      <a:schemeClr val="bg1"/>
                    </a:solidFill>
                    <a:latin typeface="Arial" pitchFamily="34" charset="0"/>
                    <a:cs typeface="Arial" pitchFamily="34" charset="0"/>
                  </a:rPr>
                  <a:t>(c)</a:t>
                </a:r>
              </a:p>
              <a:p>
                <a:pPr algn="ctr"/>
                <a:endParaRPr lang="en-US" sz="900" dirty="0">
                  <a:solidFill>
                    <a:schemeClr val="bg1"/>
                  </a:solidFill>
                  <a:latin typeface="Arial" pitchFamily="34" charset="0"/>
                  <a:cs typeface="Arial" pitchFamily="34" charset="0"/>
                </a:endParaRPr>
              </a:p>
            </p:txBody>
          </p:sp>
          <p:sp>
            <p:nvSpPr>
              <p:cNvPr id="92" name="Textfeld 91"/>
              <p:cNvSpPr txBox="1"/>
              <p:nvPr/>
            </p:nvSpPr>
            <p:spPr>
              <a:xfrm>
                <a:off x="2620163" y="4454953"/>
                <a:ext cx="963073" cy="260383"/>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Current</a:t>
                </a:r>
              </a:p>
              <a:p>
                <a:pPr algn="ctr"/>
                <a:r>
                  <a:rPr lang="en-US" sz="900" dirty="0" smtClean="0">
                    <a:solidFill>
                      <a:schemeClr val="bg1"/>
                    </a:solidFill>
                    <a:latin typeface="Arial" pitchFamily="34" charset="0"/>
                    <a:cs typeface="Arial" pitchFamily="34" charset="0"/>
                  </a:rPr>
                  <a:t>trading</a:t>
                </a:r>
              </a:p>
            </p:txBody>
          </p:sp>
          <p:sp>
            <p:nvSpPr>
              <p:cNvPr id="93" name="Textfeld 92"/>
              <p:cNvSpPr txBox="1"/>
              <p:nvPr/>
            </p:nvSpPr>
            <p:spPr>
              <a:xfrm>
                <a:off x="2737965" y="3556232"/>
                <a:ext cx="963073" cy="130191"/>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LTM</a:t>
                </a:r>
              </a:p>
            </p:txBody>
          </p:sp>
          <p:sp>
            <p:nvSpPr>
              <p:cNvPr id="111" name="Freihandform 110"/>
              <p:cNvSpPr/>
              <p:nvPr/>
            </p:nvSpPr>
            <p:spPr>
              <a:xfrm>
                <a:off x="1031784" y="4080986"/>
                <a:ext cx="1130838" cy="875057"/>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2" name="Textfeld 17"/>
              <p:cNvSpPr txBox="1"/>
              <p:nvPr/>
            </p:nvSpPr>
            <p:spPr>
              <a:xfrm>
                <a:off x="3852546" y="4162255"/>
                <a:ext cx="1404047" cy="4773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peers</a:t>
                </a:r>
                <a:endParaRPr lang="en-US" sz="900" dirty="0">
                  <a:solidFill>
                    <a:schemeClr val="bg1"/>
                  </a:solidFill>
                  <a:latin typeface="Arial" pitchFamily="34" charset="0"/>
                  <a:cs typeface="Arial" pitchFamily="34" charset="0"/>
                </a:endParaRPr>
              </a:p>
            </p:txBody>
          </p:sp>
        </p:grpSp>
        <p:sp>
          <p:nvSpPr>
            <p:cNvPr id="126" name="Rechteck 75"/>
            <p:cNvSpPr/>
            <p:nvPr/>
          </p:nvSpPr>
          <p:spPr>
            <a:xfrm>
              <a:off x="992960" y="4940709"/>
              <a:ext cx="7200000" cy="581176"/>
            </a:xfrm>
            <a:custGeom>
              <a:avLst/>
              <a:gdLst>
                <a:gd name="connsiteX0" fmla="*/ 0 w 6769099"/>
                <a:gd name="connsiteY0" fmla="*/ 0 h 360000"/>
                <a:gd name="connsiteX1" fmla="*/ 6769099 w 6769099"/>
                <a:gd name="connsiteY1" fmla="*/ 0 h 360000"/>
                <a:gd name="connsiteX2" fmla="*/ 6769099 w 6769099"/>
                <a:gd name="connsiteY2" fmla="*/ 360000 h 360000"/>
                <a:gd name="connsiteX3" fmla="*/ 0 w 6769099"/>
                <a:gd name="connsiteY3" fmla="*/ 360000 h 360000"/>
                <a:gd name="connsiteX4" fmla="*/ 0 w 6769099"/>
                <a:gd name="connsiteY4"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794 w 6769893"/>
                <a:gd name="connsiteY5" fmla="*/ 0 h 360000"/>
                <a:gd name="connsiteX0" fmla="*/ 1127919 w 7897018"/>
                <a:gd name="connsiteY0" fmla="*/ 0 h 360000"/>
                <a:gd name="connsiteX1" fmla="*/ 7897018 w 7897018"/>
                <a:gd name="connsiteY1" fmla="*/ 0 h 360000"/>
                <a:gd name="connsiteX2" fmla="*/ 7897018 w 7897018"/>
                <a:gd name="connsiteY2" fmla="*/ 360000 h 360000"/>
                <a:gd name="connsiteX3" fmla="*/ 1127919 w 7897018"/>
                <a:gd name="connsiteY3" fmla="*/ 360000 h 360000"/>
                <a:gd name="connsiteX4" fmla="*/ 1127125 w 7897018"/>
                <a:gd name="connsiteY4" fmla="*/ 257359 h 360000"/>
                <a:gd name="connsiteX5" fmla="*/ 1129506 w 7897018"/>
                <a:gd name="connsiteY5" fmla="*/ 97815 h 360000"/>
                <a:gd name="connsiteX6" fmla="*/ 1127919 w 7897018"/>
                <a:gd name="connsiteY6"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2381 w 6769893"/>
                <a:gd name="connsiteY5" fmla="*/ 97815 h 360000"/>
                <a:gd name="connsiteX6" fmla="*/ 794 w 6769893"/>
                <a:gd name="connsiteY6" fmla="*/ 0 h 360000"/>
                <a:gd name="connsiteX0" fmla="*/ 1191 w 6770290"/>
                <a:gd name="connsiteY0" fmla="*/ 0 h 360000"/>
                <a:gd name="connsiteX1" fmla="*/ 6770290 w 6770290"/>
                <a:gd name="connsiteY1" fmla="*/ 0 h 360000"/>
                <a:gd name="connsiteX2" fmla="*/ 6770290 w 6770290"/>
                <a:gd name="connsiteY2" fmla="*/ 360000 h 360000"/>
                <a:gd name="connsiteX3" fmla="*/ 1191 w 6770290"/>
                <a:gd name="connsiteY3" fmla="*/ 360000 h 360000"/>
                <a:gd name="connsiteX4" fmla="*/ 397 w 6770290"/>
                <a:gd name="connsiteY4" fmla="*/ 257359 h 360000"/>
                <a:gd name="connsiteX5" fmla="*/ 397 w 6770290"/>
                <a:gd name="connsiteY5" fmla="*/ 176396 h 360000"/>
                <a:gd name="connsiteX6" fmla="*/ 2778 w 6770290"/>
                <a:gd name="connsiteY6" fmla="*/ 97815 h 360000"/>
                <a:gd name="connsiteX7" fmla="*/ 1191 w 6770290"/>
                <a:gd name="connsiteY7" fmla="*/ 0 h 360000"/>
                <a:gd name="connsiteX0" fmla="*/ 360710 w 7129809"/>
                <a:gd name="connsiteY0" fmla="*/ 0 h 360000"/>
                <a:gd name="connsiteX1" fmla="*/ 7129809 w 7129809"/>
                <a:gd name="connsiteY1" fmla="*/ 0 h 360000"/>
                <a:gd name="connsiteX2" fmla="*/ 7129809 w 7129809"/>
                <a:gd name="connsiteY2" fmla="*/ 360000 h 360000"/>
                <a:gd name="connsiteX3" fmla="*/ 360710 w 7129809"/>
                <a:gd name="connsiteY3" fmla="*/ 360000 h 360000"/>
                <a:gd name="connsiteX4" fmla="*/ 359916 w 7129809"/>
                <a:gd name="connsiteY4" fmla="*/ 257359 h 360000"/>
                <a:gd name="connsiteX5" fmla="*/ 397 w 7129809"/>
                <a:gd name="connsiteY5" fmla="*/ 143976 h 360000"/>
                <a:gd name="connsiteX6" fmla="*/ 362297 w 7129809"/>
                <a:gd name="connsiteY6" fmla="*/ 97815 h 360000"/>
                <a:gd name="connsiteX7" fmla="*/ 360710 w 7129809"/>
                <a:gd name="connsiteY7" fmla="*/ 0 h 360000"/>
                <a:gd name="connsiteX0" fmla="*/ 375047 w 7144146"/>
                <a:gd name="connsiteY0" fmla="*/ 0 h 474450"/>
                <a:gd name="connsiteX1" fmla="*/ 7144146 w 7144146"/>
                <a:gd name="connsiteY1" fmla="*/ 0 h 474450"/>
                <a:gd name="connsiteX2" fmla="*/ 7144146 w 7144146"/>
                <a:gd name="connsiteY2" fmla="*/ 360000 h 474450"/>
                <a:gd name="connsiteX3" fmla="*/ 375047 w 7144146"/>
                <a:gd name="connsiteY3" fmla="*/ 360000 h 474450"/>
                <a:gd name="connsiteX4" fmla="*/ 374253 w 7144146"/>
                <a:gd name="connsiteY4" fmla="*/ 257359 h 474450"/>
                <a:gd name="connsiteX5" fmla="*/ 14734 w 7144146"/>
                <a:gd name="connsiteY5" fmla="*/ 143976 h 474450"/>
                <a:gd name="connsiteX6" fmla="*/ 376634 w 7144146"/>
                <a:gd name="connsiteY6" fmla="*/ 97815 h 474450"/>
                <a:gd name="connsiteX7" fmla="*/ 375047 w 7144146"/>
                <a:gd name="connsiteY7" fmla="*/ 0 h 474450"/>
                <a:gd name="connsiteX0" fmla="*/ 376635 w 7145734"/>
                <a:gd name="connsiteY0" fmla="*/ 152614 h 627064"/>
                <a:gd name="connsiteX1" fmla="*/ 7145734 w 7145734"/>
                <a:gd name="connsiteY1" fmla="*/ 152614 h 627064"/>
                <a:gd name="connsiteX2" fmla="*/ 7145734 w 7145734"/>
                <a:gd name="connsiteY2" fmla="*/ 512614 h 627064"/>
                <a:gd name="connsiteX3" fmla="*/ 376635 w 7145734"/>
                <a:gd name="connsiteY3" fmla="*/ 512614 h 627064"/>
                <a:gd name="connsiteX4" fmla="*/ 375841 w 7145734"/>
                <a:gd name="connsiteY4" fmla="*/ 409973 h 627064"/>
                <a:gd name="connsiteX5" fmla="*/ 16322 w 7145734"/>
                <a:gd name="connsiteY5" fmla="*/ 296590 h 627064"/>
                <a:gd name="connsiteX6" fmla="*/ 378222 w 7145734"/>
                <a:gd name="connsiteY6" fmla="*/ 250429 h 627064"/>
                <a:gd name="connsiteX7" fmla="*/ 376635 w 7145734"/>
                <a:gd name="connsiteY7" fmla="*/ 152614 h 627064"/>
                <a:gd name="connsiteX0" fmla="*/ 401291 w 7170390"/>
                <a:gd name="connsiteY0" fmla="*/ 152614 h 597100"/>
                <a:gd name="connsiteX1" fmla="*/ 7170390 w 7170390"/>
                <a:gd name="connsiteY1" fmla="*/ 152614 h 597100"/>
                <a:gd name="connsiteX2" fmla="*/ 7170390 w 7170390"/>
                <a:gd name="connsiteY2" fmla="*/ 512614 h 597100"/>
                <a:gd name="connsiteX3" fmla="*/ 401291 w 7170390"/>
                <a:gd name="connsiteY3" fmla="*/ 512614 h 597100"/>
                <a:gd name="connsiteX4" fmla="*/ 400497 w 7170390"/>
                <a:gd name="connsiteY4" fmla="*/ 409973 h 597100"/>
                <a:gd name="connsiteX5" fmla="*/ 40978 w 7170390"/>
                <a:gd name="connsiteY5" fmla="*/ 296590 h 597100"/>
                <a:gd name="connsiteX6" fmla="*/ 402878 w 7170390"/>
                <a:gd name="connsiteY6" fmla="*/ 250429 h 597100"/>
                <a:gd name="connsiteX7" fmla="*/ 401291 w 7170390"/>
                <a:gd name="connsiteY7" fmla="*/ 152614 h 597100"/>
                <a:gd name="connsiteX0" fmla="*/ 401291 w 7170390"/>
                <a:gd name="connsiteY0" fmla="*/ 156012 h 600498"/>
                <a:gd name="connsiteX1" fmla="*/ 7170390 w 7170390"/>
                <a:gd name="connsiteY1" fmla="*/ 156012 h 600498"/>
                <a:gd name="connsiteX2" fmla="*/ 7170390 w 7170390"/>
                <a:gd name="connsiteY2" fmla="*/ 516012 h 600498"/>
                <a:gd name="connsiteX3" fmla="*/ 401291 w 7170390"/>
                <a:gd name="connsiteY3" fmla="*/ 516012 h 600498"/>
                <a:gd name="connsiteX4" fmla="*/ 400497 w 7170390"/>
                <a:gd name="connsiteY4" fmla="*/ 413371 h 600498"/>
                <a:gd name="connsiteX5" fmla="*/ 40978 w 7170390"/>
                <a:gd name="connsiteY5" fmla="*/ 299988 h 600498"/>
                <a:gd name="connsiteX6" fmla="*/ 402878 w 7170390"/>
                <a:gd name="connsiteY6" fmla="*/ 253827 h 600498"/>
                <a:gd name="connsiteX7" fmla="*/ 401291 w 7170390"/>
                <a:gd name="connsiteY7" fmla="*/ 156012 h 600498"/>
                <a:gd name="connsiteX0" fmla="*/ 360313 w 7129412"/>
                <a:gd name="connsiteY0" fmla="*/ 156012 h 644924"/>
                <a:gd name="connsiteX1" fmla="*/ 7129412 w 7129412"/>
                <a:gd name="connsiteY1" fmla="*/ 156012 h 644924"/>
                <a:gd name="connsiteX2" fmla="*/ 7129412 w 7129412"/>
                <a:gd name="connsiteY2" fmla="*/ 516012 h 644924"/>
                <a:gd name="connsiteX3" fmla="*/ 360313 w 7129412"/>
                <a:gd name="connsiteY3" fmla="*/ 516012 h 644924"/>
                <a:gd name="connsiteX4" fmla="*/ 359519 w 7129412"/>
                <a:gd name="connsiteY4" fmla="*/ 413371 h 644924"/>
                <a:gd name="connsiteX5" fmla="*/ 0 w 7129412"/>
                <a:gd name="connsiteY5" fmla="*/ 299988 h 644924"/>
                <a:gd name="connsiteX6" fmla="*/ 361900 w 7129412"/>
                <a:gd name="connsiteY6" fmla="*/ 253827 h 644924"/>
                <a:gd name="connsiteX7" fmla="*/ 360313 w 7129412"/>
                <a:gd name="connsiteY7" fmla="*/ 156012 h 644924"/>
                <a:gd name="connsiteX0" fmla="*/ 360313 w 7129412"/>
                <a:gd name="connsiteY0" fmla="*/ 156012 h 636392"/>
                <a:gd name="connsiteX1" fmla="*/ 7129412 w 7129412"/>
                <a:gd name="connsiteY1" fmla="*/ 156012 h 636392"/>
                <a:gd name="connsiteX2" fmla="*/ 7129412 w 7129412"/>
                <a:gd name="connsiteY2" fmla="*/ 516012 h 636392"/>
                <a:gd name="connsiteX3" fmla="*/ 360313 w 7129412"/>
                <a:gd name="connsiteY3" fmla="*/ 516012 h 636392"/>
                <a:gd name="connsiteX4" fmla="*/ 359519 w 7129412"/>
                <a:gd name="connsiteY4" fmla="*/ 413371 h 636392"/>
                <a:gd name="connsiteX5" fmla="*/ 0 w 7129412"/>
                <a:gd name="connsiteY5" fmla="*/ 299988 h 636392"/>
                <a:gd name="connsiteX6" fmla="*/ 361900 w 7129412"/>
                <a:gd name="connsiteY6" fmla="*/ 253827 h 636392"/>
                <a:gd name="connsiteX7" fmla="*/ 360313 w 7129412"/>
                <a:gd name="connsiteY7" fmla="*/ 156012 h 636392"/>
                <a:gd name="connsiteX0" fmla="*/ 360313 w 7131490"/>
                <a:gd name="connsiteY0" fmla="*/ 156012 h 636392"/>
                <a:gd name="connsiteX1" fmla="*/ 7129412 w 7131490"/>
                <a:gd name="connsiteY1" fmla="*/ 156012 h 636392"/>
                <a:gd name="connsiteX2" fmla="*/ 7131490 w 7131490"/>
                <a:gd name="connsiteY2" fmla="*/ 319086 h 636392"/>
                <a:gd name="connsiteX3" fmla="*/ 7129412 w 7131490"/>
                <a:gd name="connsiteY3" fmla="*/ 516012 h 636392"/>
                <a:gd name="connsiteX4" fmla="*/ 360313 w 7131490"/>
                <a:gd name="connsiteY4" fmla="*/ 516012 h 636392"/>
                <a:gd name="connsiteX5" fmla="*/ 359519 w 7131490"/>
                <a:gd name="connsiteY5" fmla="*/ 413371 h 636392"/>
                <a:gd name="connsiteX6" fmla="*/ 0 w 7131490"/>
                <a:gd name="connsiteY6" fmla="*/ 299988 h 636392"/>
                <a:gd name="connsiteX7" fmla="*/ 361900 w 7131490"/>
                <a:gd name="connsiteY7" fmla="*/ 253827 h 636392"/>
                <a:gd name="connsiteX8" fmla="*/ 360313 w 7131490"/>
                <a:gd name="connsiteY8" fmla="*/ 156012 h 636392"/>
                <a:gd name="connsiteX0" fmla="*/ 360313 w 8257941"/>
                <a:gd name="connsiteY0" fmla="*/ 156012 h 636392"/>
                <a:gd name="connsiteX1" fmla="*/ 7129412 w 8257941"/>
                <a:gd name="connsiteY1" fmla="*/ 156012 h 636392"/>
                <a:gd name="connsiteX2" fmla="*/ 7131490 w 8257941"/>
                <a:gd name="connsiteY2" fmla="*/ 219074 h 636392"/>
                <a:gd name="connsiteX3" fmla="*/ 7131490 w 8257941"/>
                <a:gd name="connsiteY3" fmla="*/ 319086 h 636392"/>
                <a:gd name="connsiteX4" fmla="*/ 7129412 w 8257941"/>
                <a:gd name="connsiteY4" fmla="*/ 516012 h 636392"/>
                <a:gd name="connsiteX5" fmla="*/ 360313 w 8257941"/>
                <a:gd name="connsiteY5" fmla="*/ 516012 h 636392"/>
                <a:gd name="connsiteX6" fmla="*/ 359519 w 8257941"/>
                <a:gd name="connsiteY6" fmla="*/ 413371 h 636392"/>
                <a:gd name="connsiteX7" fmla="*/ 0 w 8257941"/>
                <a:gd name="connsiteY7" fmla="*/ 299988 h 636392"/>
                <a:gd name="connsiteX8" fmla="*/ 361900 w 8257941"/>
                <a:gd name="connsiteY8" fmla="*/ 253827 h 636392"/>
                <a:gd name="connsiteX9" fmla="*/ 360313 w 8257941"/>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8257078"/>
                <a:gd name="connsiteY0" fmla="*/ 156012 h 636392"/>
                <a:gd name="connsiteX1" fmla="*/ 7129412 w 8257078"/>
                <a:gd name="connsiteY1" fmla="*/ 156012 h 636392"/>
                <a:gd name="connsiteX2" fmla="*/ 7131490 w 8257078"/>
                <a:gd name="connsiteY2" fmla="*/ 219074 h 636392"/>
                <a:gd name="connsiteX3" fmla="*/ 7131490 w 8257078"/>
                <a:gd name="connsiteY3" fmla="*/ 319086 h 636392"/>
                <a:gd name="connsiteX4" fmla="*/ 7126308 w 8257078"/>
                <a:gd name="connsiteY4" fmla="*/ 423861 h 636392"/>
                <a:gd name="connsiteX5" fmla="*/ 7129412 w 8257078"/>
                <a:gd name="connsiteY5" fmla="*/ 516012 h 636392"/>
                <a:gd name="connsiteX6" fmla="*/ 360313 w 8257078"/>
                <a:gd name="connsiteY6" fmla="*/ 516012 h 636392"/>
                <a:gd name="connsiteX7" fmla="*/ 359519 w 8257078"/>
                <a:gd name="connsiteY7" fmla="*/ 413371 h 636392"/>
                <a:gd name="connsiteX8" fmla="*/ 0 w 8257078"/>
                <a:gd name="connsiteY8" fmla="*/ 299988 h 636392"/>
                <a:gd name="connsiteX9" fmla="*/ 361900 w 8257078"/>
                <a:gd name="connsiteY9" fmla="*/ 253827 h 636392"/>
                <a:gd name="connsiteX10" fmla="*/ 360313 w 8257078"/>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277141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87585"/>
                <a:gd name="connsiteX1" fmla="*/ 7129412 w 7131836"/>
                <a:gd name="connsiteY1" fmla="*/ 156012 h 687585"/>
                <a:gd name="connsiteX2" fmla="*/ 7131490 w 7131836"/>
                <a:gd name="connsiteY2" fmla="*/ 219074 h 687585"/>
                <a:gd name="connsiteX3" fmla="*/ 6679558 w 7131836"/>
                <a:gd name="connsiteY3" fmla="*/ 349149 h 687585"/>
                <a:gd name="connsiteX4" fmla="*/ 7126308 w 7131836"/>
                <a:gd name="connsiteY4" fmla="*/ 423861 h 687585"/>
                <a:gd name="connsiteX5" fmla="*/ 7129412 w 7131836"/>
                <a:gd name="connsiteY5" fmla="*/ 516012 h 687585"/>
                <a:gd name="connsiteX6" fmla="*/ 360313 w 7131836"/>
                <a:gd name="connsiteY6" fmla="*/ 516012 h 687585"/>
                <a:gd name="connsiteX7" fmla="*/ 359519 w 7131836"/>
                <a:gd name="connsiteY7" fmla="*/ 413371 h 687585"/>
                <a:gd name="connsiteX8" fmla="*/ 0 w 7131836"/>
                <a:gd name="connsiteY8" fmla="*/ 299988 h 687585"/>
                <a:gd name="connsiteX9" fmla="*/ 361900 w 7131836"/>
                <a:gd name="connsiteY9" fmla="*/ 253827 h 687585"/>
                <a:gd name="connsiteX10" fmla="*/ 360313 w 7131836"/>
                <a:gd name="connsiteY10" fmla="*/ 156012 h 687585"/>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731862"/>
                <a:gd name="connsiteX1" fmla="*/ 7129412 w 7131836"/>
                <a:gd name="connsiteY1" fmla="*/ 156012 h 731862"/>
                <a:gd name="connsiteX2" fmla="*/ 7131490 w 7131836"/>
                <a:gd name="connsiteY2" fmla="*/ 219074 h 731862"/>
                <a:gd name="connsiteX3" fmla="*/ 6679558 w 7131836"/>
                <a:gd name="connsiteY3" fmla="*/ 349149 h 731862"/>
                <a:gd name="connsiteX4" fmla="*/ 7126308 w 7131836"/>
                <a:gd name="connsiteY4" fmla="*/ 423861 h 731862"/>
                <a:gd name="connsiteX5" fmla="*/ 7129412 w 7131836"/>
                <a:gd name="connsiteY5" fmla="*/ 516012 h 731862"/>
                <a:gd name="connsiteX6" fmla="*/ 360313 w 7131836"/>
                <a:gd name="connsiteY6" fmla="*/ 516012 h 731862"/>
                <a:gd name="connsiteX7" fmla="*/ 359519 w 7131836"/>
                <a:gd name="connsiteY7" fmla="*/ 413371 h 731862"/>
                <a:gd name="connsiteX8" fmla="*/ 0 w 7131836"/>
                <a:gd name="connsiteY8" fmla="*/ 299988 h 731862"/>
                <a:gd name="connsiteX9" fmla="*/ 361900 w 7131836"/>
                <a:gd name="connsiteY9" fmla="*/ 253827 h 731862"/>
                <a:gd name="connsiteX10" fmla="*/ 360313 w 7131836"/>
                <a:gd name="connsiteY10" fmla="*/ 156012 h 731862"/>
                <a:gd name="connsiteX0" fmla="*/ 360313 w 7131836"/>
                <a:gd name="connsiteY0" fmla="*/ 156012 h 684659"/>
                <a:gd name="connsiteX1" fmla="*/ 7129412 w 7131836"/>
                <a:gd name="connsiteY1" fmla="*/ 156012 h 684659"/>
                <a:gd name="connsiteX2" fmla="*/ 7131490 w 7131836"/>
                <a:gd name="connsiteY2" fmla="*/ 219074 h 684659"/>
                <a:gd name="connsiteX3" fmla="*/ 6679558 w 7131836"/>
                <a:gd name="connsiteY3" fmla="*/ 349149 h 684659"/>
                <a:gd name="connsiteX4" fmla="*/ 7126308 w 7131836"/>
                <a:gd name="connsiteY4" fmla="*/ 423861 h 684659"/>
                <a:gd name="connsiteX5" fmla="*/ 7129412 w 7131836"/>
                <a:gd name="connsiteY5" fmla="*/ 516012 h 684659"/>
                <a:gd name="connsiteX6" fmla="*/ 360313 w 7131836"/>
                <a:gd name="connsiteY6" fmla="*/ 516012 h 684659"/>
                <a:gd name="connsiteX7" fmla="*/ 359519 w 7131836"/>
                <a:gd name="connsiteY7" fmla="*/ 413371 h 684659"/>
                <a:gd name="connsiteX8" fmla="*/ 0 w 7131836"/>
                <a:gd name="connsiteY8" fmla="*/ 299988 h 684659"/>
                <a:gd name="connsiteX9" fmla="*/ 361900 w 7131836"/>
                <a:gd name="connsiteY9" fmla="*/ 253827 h 684659"/>
                <a:gd name="connsiteX10" fmla="*/ 360313 w 7131836"/>
                <a:gd name="connsiteY10" fmla="*/ 156012 h 684659"/>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70801 h 651181"/>
                <a:gd name="connsiteX1" fmla="*/ 7129412 w 7131836"/>
                <a:gd name="connsiteY1" fmla="*/ 170801 h 651181"/>
                <a:gd name="connsiteX2" fmla="*/ 7131490 w 7131836"/>
                <a:gd name="connsiteY2" fmla="*/ 233863 h 651181"/>
                <a:gd name="connsiteX3" fmla="*/ 6679558 w 7131836"/>
                <a:gd name="connsiteY3" fmla="*/ 363938 h 651181"/>
                <a:gd name="connsiteX4" fmla="*/ 7126308 w 7131836"/>
                <a:gd name="connsiteY4" fmla="*/ 438650 h 651181"/>
                <a:gd name="connsiteX5" fmla="*/ 7129412 w 7131836"/>
                <a:gd name="connsiteY5" fmla="*/ 530801 h 651181"/>
                <a:gd name="connsiteX6" fmla="*/ 360313 w 7131836"/>
                <a:gd name="connsiteY6" fmla="*/ 530801 h 651181"/>
                <a:gd name="connsiteX7" fmla="*/ 359519 w 7131836"/>
                <a:gd name="connsiteY7" fmla="*/ 428160 h 651181"/>
                <a:gd name="connsiteX8" fmla="*/ 0 w 7131836"/>
                <a:gd name="connsiteY8" fmla="*/ 314777 h 651181"/>
                <a:gd name="connsiteX9" fmla="*/ 361900 w 7131836"/>
                <a:gd name="connsiteY9" fmla="*/ 268616 h 651181"/>
                <a:gd name="connsiteX10" fmla="*/ 360313 w 7131836"/>
                <a:gd name="connsiteY10" fmla="*/ 170801 h 651181"/>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73927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0432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65742 h 646122"/>
                <a:gd name="connsiteX1" fmla="*/ 7129412 w 7131490"/>
                <a:gd name="connsiteY1" fmla="*/ 165742 h 646122"/>
                <a:gd name="connsiteX2" fmla="*/ 7131490 w 7131490"/>
                <a:gd name="connsiteY2" fmla="*/ 228804 h 646122"/>
                <a:gd name="connsiteX3" fmla="*/ 6869755 w 7131490"/>
                <a:gd name="connsiteY3" fmla="*/ 346610 h 646122"/>
                <a:gd name="connsiteX4" fmla="*/ 7126308 w 7131490"/>
                <a:gd name="connsiteY4" fmla="*/ 433591 h 646122"/>
                <a:gd name="connsiteX5" fmla="*/ 7129412 w 7131490"/>
                <a:gd name="connsiteY5" fmla="*/ 525742 h 646122"/>
                <a:gd name="connsiteX6" fmla="*/ 360313 w 7131490"/>
                <a:gd name="connsiteY6" fmla="*/ 525742 h 646122"/>
                <a:gd name="connsiteX7" fmla="*/ 359519 w 7131490"/>
                <a:gd name="connsiteY7" fmla="*/ 423101 h 646122"/>
                <a:gd name="connsiteX8" fmla="*/ 0 w 7131490"/>
                <a:gd name="connsiteY8" fmla="*/ 309718 h 646122"/>
                <a:gd name="connsiteX9" fmla="*/ 361900 w 7131490"/>
                <a:gd name="connsiteY9" fmla="*/ 263557 h 646122"/>
                <a:gd name="connsiteX10" fmla="*/ 360313 w 7131490"/>
                <a:gd name="connsiteY10" fmla="*/ 165742 h 64612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592875"/>
                <a:gd name="connsiteX1" fmla="*/ 7064771 w 7066849"/>
                <a:gd name="connsiteY1" fmla="*/ 119120 h 592875"/>
                <a:gd name="connsiteX2" fmla="*/ 7066849 w 7066849"/>
                <a:gd name="connsiteY2" fmla="*/ 182182 h 592875"/>
                <a:gd name="connsiteX3" fmla="*/ 6805114 w 7066849"/>
                <a:gd name="connsiteY3" fmla="*/ 299988 h 592875"/>
                <a:gd name="connsiteX4" fmla="*/ 7061667 w 7066849"/>
                <a:gd name="connsiteY4" fmla="*/ 386969 h 592875"/>
                <a:gd name="connsiteX5" fmla="*/ 7064771 w 7066849"/>
                <a:gd name="connsiteY5" fmla="*/ 479120 h 592875"/>
                <a:gd name="connsiteX6" fmla="*/ 295672 w 7066849"/>
                <a:gd name="connsiteY6" fmla="*/ 479120 h 592875"/>
                <a:gd name="connsiteX7" fmla="*/ 294878 w 7066849"/>
                <a:gd name="connsiteY7" fmla="*/ 376479 h 592875"/>
                <a:gd name="connsiteX8" fmla="*/ 0 w 7066849"/>
                <a:gd name="connsiteY8" fmla="*/ 299988 h 592875"/>
                <a:gd name="connsiteX9" fmla="*/ 297259 w 7066849"/>
                <a:gd name="connsiteY9" fmla="*/ 216935 h 592875"/>
                <a:gd name="connsiteX10" fmla="*/ 295672 w 7066849"/>
                <a:gd name="connsiteY10" fmla="*/ 119120 h 59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849" h="592875">
                  <a:moveTo>
                    <a:pt x="295672" y="119120"/>
                  </a:moveTo>
                  <a:lnTo>
                    <a:pt x="7064771" y="119120"/>
                  </a:lnTo>
                  <a:cubicBezTo>
                    <a:pt x="7065464" y="140141"/>
                    <a:pt x="7066156" y="161161"/>
                    <a:pt x="7066849" y="182182"/>
                  </a:cubicBezTo>
                  <a:cubicBezTo>
                    <a:pt x="7046360" y="269439"/>
                    <a:pt x="6841910" y="14340"/>
                    <a:pt x="6805114" y="299988"/>
                  </a:cubicBezTo>
                  <a:cubicBezTo>
                    <a:pt x="6872918" y="574008"/>
                    <a:pt x="7054701" y="296726"/>
                    <a:pt x="7061667" y="386969"/>
                  </a:cubicBezTo>
                  <a:lnTo>
                    <a:pt x="7064771" y="479120"/>
                  </a:lnTo>
                  <a:lnTo>
                    <a:pt x="295672" y="479120"/>
                  </a:lnTo>
                  <a:cubicBezTo>
                    <a:pt x="295407" y="444906"/>
                    <a:pt x="295143" y="410693"/>
                    <a:pt x="294878" y="376479"/>
                  </a:cubicBezTo>
                  <a:cubicBezTo>
                    <a:pt x="294746" y="345878"/>
                    <a:pt x="19937" y="592875"/>
                    <a:pt x="0" y="299988"/>
                  </a:cubicBezTo>
                  <a:cubicBezTo>
                    <a:pt x="22968" y="0"/>
                    <a:pt x="297127" y="246334"/>
                    <a:pt x="297259" y="216935"/>
                  </a:cubicBezTo>
                  <a:lnTo>
                    <a:pt x="295672" y="119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Peer group</a:t>
              </a:r>
              <a:endParaRPr lang="en-US" sz="900" b="1" dirty="0"/>
            </a:p>
          </p:txBody>
        </p:sp>
        <p:sp>
          <p:nvSpPr>
            <p:cNvPr id="127" name="Textfeld 126"/>
            <p:cNvSpPr txBox="1"/>
            <p:nvPr/>
          </p:nvSpPr>
          <p:spPr>
            <a:xfrm>
              <a:off x="272481" y="5514144"/>
              <a:ext cx="7920479" cy="246221"/>
            </a:xfrm>
            <a:prstGeom prst="rect">
              <a:avLst/>
            </a:prstGeom>
            <a:noFill/>
          </p:spPr>
          <p:txBody>
            <a:bodyPr wrap="square" lIns="0" tIns="0" rIns="0" bIns="0" rtlCol="0">
              <a:spAutoFit/>
            </a:bodyPr>
            <a:lstStyle/>
            <a:p>
              <a:pPr marL="360363" indent="-360363"/>
              <a:r>
                <a:rPr lang="en-US" sz="800" dirty="0">
                  <a:latin typeface="Arial" pitchFamily="34" charset="0"/>
                  <a:cs typeface="Arial" pitchFamily="34" charset="0"/>
                </a:rPr>
                <a:t>Note:	a) See Market Analysis workbook; b) see Expenses (</a:t>
              </a:r>
              <a:r>
                <a:rPr lang="en-US" sz="800" dirty="0" err="1">
                  <a:latin typeface="Arial" pitchFamily="34" charset="0"/>
                  <a:cs typeface="Arial" pitchFamily="34" charset="0"/>
                </a:rPr>
                <a:t>CoS</a:t>
              </a:r>
              <a:r>
                <a:rPr lang="en-US" sz="800" dirty="0">
                  <a:latin typeface="Arial" pitchFamily="34" charset="0"/>
                  <a:cs typeface="Arial" pitchFamily="34" charset="0"/>
                </a:rPr>
                <a:t> or TCM) workbooks; c) see Planning Process and Adherence to Planning workbook; d) see Investments (Planning) workbook; e) see Normalized Earnings workbook; f) see Synergy Management workbook </a:t>
              </a:r>
              <a:endParaRPr lang="en-US" sz="800" dirty="0">
                <a:latin typeface="Arial" pitchFamily="34" charset="0"/>
                <a:cs typeface="Arial" pitchFamily="34" charset="0"/>
              </a:endParaRPr>
            </a:p>
          </p:txBody>
        </p:sp>
        <p:sp>
          <p:nvSpPr>
            <p:cNvPr id="128" name="Pfeil nach rechts 127"/>
            <p:cNvSpPr/>
            <p:nvPr/>
          </p:nvSpPr>
          <p:spPr>
            <a:xfrm>
              <a:off x="8920069" y="2125236"/>
              <a:ext cx="260975"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
          <p:nvSpPr>
            <p:cNvPr id="129" name="Freihandform 128"/>
            <p:cNvSpPr/>
            <p:nvPr/>
          </p:nvSpPr>
          <p:spPr>
            <a:xfrm rot="10800000">
              <a:off x="272481" y="1106076"/>
              <a:ext cx="676408" cy="4381763"/>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162642">
                  <a:moveTo>
                    <a:pt x="516579" y="5054183"/>
                  </a:moveTo>
                  <a:lnTo>
                    <a:pt x="505964" y="4994404"/>
                  </a:lnTo>
                  <a:cubicBezTo>
                    <a:pt x="365487" y="4966325"/>
                    <a:pt x="182597" y="5162642"/>
                    <a:pt x="0" y="4910167"/>
                  </a:cubicBezTo>
                  <a:cubicBezTo>
                    <a:pt x="101858" y="4578169"/>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Market and competitive analysis</a:t>
              </a:r>
              <a:r>
                <a:rPr lang="en-US" sz="900" b="1" baseline="30000" dirty="0" smtClean="0"/>
                <a:t>(a)</a:t>
              </a:r>
              <a:endParaRPr lang="en-US" sz="900" b="1" baseline="30000" dirty="0"/>
            </a:p>
          </p:txBody>
        </p:sp>
        <p:sp>
          <p:nvSpPr>
            <p:cNvPr id="130" name="Textfeld 16"/>
            <p:cNvSpPr txBox="1"/>
            <p:nvPr/>
          </p:nvSpPr>
          <p:spPr>
            <a:xfrm>
              <a:off x="6825208" y="3068960"/>
              <a:ext cx="1152128"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Scale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sp>
          <p:nvSpPr>
            <p:cNvPr id="131" name="Textfeld 16"/>
            <p:cNvSpPr txBox="1"/>
            <p:nvPr/>
          </p:nvSpPr>
          <p:spPr>
            <a:xfrm>
              <a:off x="6878166" y="4116730"/>
              <a:ext cx="1152128" cy="50783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Cost savings potential &amp; synergies</a:t>
              </a:r>
              <a:r>
                <a:rPr lang="en-US" sz="900" baseline="30000" dirty="0" smtClean="0">
                  <a:solidFill>
                    <a:schemeClr val="bg1"/>
                  </a:solidFill>
                  <a:latin typeface="Arial" pitchFamily="34" charset="0"/>
                  <a:cs typeface="Arial" pitchFamily="34" charset="0"/>
                </a:rPr>
                <a:t>(f)</a:t>
              </a:r>
              <a:endParaRPr lang="en-US" sz="900" baseline="30000" dirty="0">
                <a:solidFill>
                  <a:schemeClr val="bg1"/>
                </a:solidFill>
                <a:latin typeface="Arial" pitchFamily="34" charset="0"/>
                <a:cs typeface="Arial" pitchFamily="34" charset="0"/>
              </a:endParaRPr>
            </a:p>
          </p:txBody>
        </p:sp>
        <p:sp>
          <p:nvSpPr>
            <p:cNvPr id="132" name="Textfeld 16"/>
            <p:cNvSpPr txBox="1"/>
            <p:nvPr/>
          </p:nvSpPr>
          <p:spPr>
            <a:xfrm>
              <a:off x="4302691" y="2758068"/>
              <a:ext cx="1170327"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Investments and </a:t>
              </a:r>
            </a:p>
            <a:p>
              <a:pPr algn="ctr"/>
              <a:r>
                <a:rPr lang="en-US" sz="900" dirty="0" smtClean="0">
                  <a:solidFill>
                    <a:schemeClr val="bg1"/>
                  </a:solidFill>
                  <a:latin typeface="Arial" pitchFamily="34" charset="0"/>
                  <a:cs typeface="Arial" pitchFamily="34" charset="0"/>
                </a:rPr>
                <a:t>Depreciation</a:t>
              </a:r>
              <a:r>
                <a:rPr lang="en-US" sz="900" baseline="30000" dirty="0" smtClean="0">
                  <a:solidFill>
                    <a:schemeClr val="bg1"/>
                  </a:solidFill>
                  <a:latin typeface="Arial" pitchFamily="34" charset="0"/>
                  <a:cs typeface="Arial" pitchFamily="34" charset="0"/>
                </a:rPr>
                <a:t>(d)</a:t>
              </a:r>
              <a:endParaRPr lang="en-US" sz="900" baseline="30000" dirty="0">
                <a:solidFill>
                  <a:schemeClr val="bg1"/>
                </a:solidFill>
                <a:latin typeface="Arial" pitchFamily="34" charset="0"/>
                <a:cs typeface="Arial" pitchFamily="34" charset="0"/>
              </a:endParaRPr>
            </a:p>
          </p:txBody>
        </p:sp>
        <p:sp>
          <p:nvSpPr>
            <p:cNvPr id="133" name="Textfeld 27"/>
            <p:cNvSpPr txBox="1"/>
            <p:nvPr/>
          </p:nvSpPr>
          <p:spPr>
            <a:xfrm>
              <a:off x="706917" y="3933056"/>
              <a:ext cx="1725803"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Normal-</a:t>
              </a:r>
              <a:br>
                <a:rPr lang="en-US" sz="900" dirty="0" smtClean="0">
                  <a:solidFill>
                    <a:schemeClr val="bg1"/>
                  </a:solidFill>
                </a:rPr>
              </a:br>
              <a:r>
                <a:rPr lang="en-US" sz="900" dirty="0" err="1" smtClean="0">
                  <a:solidFill>
                    <a:schemeClr val="bg1"/>
                  </a:solidFill>
                </a:rPr>
                <a:t>ization</a:t>
              </a:r>
              <a:r>
                <a:rPr lang="en-US" sz="900" baseline="30000" dirty="0" smtClean="0">
                  <a:solidFill>
                    <a:schemeClr val="bg1"/>
                  </a:solidFill>
                </a:rPr>
                <a:t>(e)</a:t>
              </a:r>
              <a:endParaRPr lang="en-US" sz="900" baseline="30000" dirty="0">
                <a:solidFill>
                  <a:schemeClr val="bg1"/>
                </a:solidFill>
              </a:endParaRPr>
            </a:p>
          </p:txBody>
        </p:sp>
      </p:grpSp>
      <p:sp>
        <p:nvSpPr>
          <p:cNvPr id="134" name="Rechteck 133"/>
          <p:cNvSpPr/>
          <p:nvPr/>
        </p:nvSpPr>
        <p:spPr>
          <a:xfrm>
            <a:off x="8331485" y="5741846"/>
            <a:ext cx="1080516" cy="2590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smtClean="0">
                <a:solidFill>
                  <a:schemeClr val="bg1"/>
                </a:solidFill>
              </a:rPr>
              <a:t>Scope of the workbooks </a:t>
            </a:r>
            <a:endParaRPr lang="en-US" sz="900" dirty="0">
              <a:solidFill>
                <a:schemeClr val="bg1"/>
              </a:solidFill>
            </a:endParaRPr>
          </a:p>
        </p:txBody>
      </p:sp>
    </p:spTree>
    <p:extLst>
      <p:ext uri="{BB962C8B-B14F-4D97-AF65-F5344CB8AC3E}">
        <p14:creationId xmlns:p14="http://schemas.microsoft.com/office/powerpoint/2010/main" val="622134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and Gross Profit (Planning) </a:t>
            </a:r>
          </a:p>
        </p:txBody>
      </p:sp>
      <p:sp>
        <p:nvSpPr>
          <p:cNvPr id="4" name="Titel 3"/>
          <p:cNvSpPr>
            <a:spLocks noGrp="1"/>
          </p:cNvSpPr>
          <p:nvPr>
            <p:ph type="title"/>
          </p:nvPr>
        </p:nvSpPr>
        <p:spPr/>
        <p:txBody>
          <a:bodyPr/>
          <a:lstStyle/>
          <a:p>
            <a:r>
              <a:rPr lang="en-US" dirty="0"/>
              <a:t>Overview </a:t>
            </a:r>
            <a:r>
              <a:rPr lang="en-US" dirty="0" smtClean="0"/>
              <a:t>(3/7) </a:t>
            </a:r>
            <a:r>
              <a:rPr lang="en-US" dirty="0"/>
              <a:t>– </a:t>
            </a:r>
            <a:r>
              <a:rPr lang="en-US" dirty="0" smtClean="0"/>
              <a:t>Analysis tree</a:t>
            </a:r>
            <a:endParaRPr lang="en-US" dirty="0"/>
          </a:p>
        </p:txBody>
      </p:sp>
      <p:sp>
        <p:nvSpPr>
          <p:cNvPr id="110" name="Rechteck 75"/>
          <p:cNvSpPr/>
          <p:nvPr/>
        </p:nvSpPr>
        <p:spPr>
          <a:xfrm>
            <a:off x="488950" y="1431836"/>
            <a:ext cx="8928099"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Analysis of sales growth and gross profit margins development</a:t>
            </a:r>
            <a:endParaRPr lang="en-US" sz="900" b="1" dirty="0"/>
          </a:p>
        </p:txBody>
      </p:sp>
      <p:cxnSp>
        <p:nvCxnSpPr>
          <p:cNvPr id="79" name="Gerade Verbindung mit Pfeil 78"/>
          <p:cNvCxnSpPr>
            <a:stCxn id="134" idx="3"/>
            <a:endCxn id="135" idx="1"/>
          </p:cNvCxnSpPr>
          <p:nvPr/>
        </p:nvCxnSpPr>
        <p:spPr>
          <a:xfrm>
            <a:off x="5688932" y="5856366"/>
            <a:ext cx="366176" cy="0"/>
          </a:xfrm>
          <a:prstGeom prst="straightConnector1">
            <a:avLst/>
          </a:prstGeom>
          <a:ln w="9525">
            <a:solidFill>
              <a:srgbClr val="BABB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13"/>
          <p:cNvSpPr/>
          <p:nvPr/>
        </p:nvSpPr>
        <p:spPr>
          <a:xfrm>
            <a:off x="2864690" y="4533162"/>
            <a:ext cx="2012313" cy="3371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Market growth</a:t>
            </a:r>
            <a:endParaRPr lang="en-US" sz="1000" b="1" dirty="0"/>
          </a:p>
        </p:txBody>
      </p:sp>
      <p:sp>
        <p:nvSpPr>
          <p:cNvPr id="92" name="Rechteck 91"/>
          <p:cNvSpPr/>
          <p:nvPr/>
        </p:nvSpPr>
        <p:spPr>
          <a:xfrm>
            <a:off x="5778532" y="1809750"/>
            <a:ext cx="3584543" cy="236067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16"/>
          <p:cNvSpPr/>
          <p:nvPr/>
        </p:nvSpPr>
        <p:spPr>
          <a:xfrm>
            <a:off x="5956562" y="3380991"/>
            <a:ext cx="1390325" cy="27669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Share of sales Product C</a:t>
            </a:r>
            <a:endParaRPr lang="en-US" sz="800" dirty="0">
              <a:solidFill>
                <a:schemeClr val="accent1"/>
              </a:solidFill>
            </a:endParaRPr>
          </a:p>
        </p:txBody>
      </p:sp>
      <p:sp>
        <p:nvSpPr>
          <p:cNvPr id="94" name="Rectangle 16"/>
          <p:cNvSpPr/>
          <p:nvPr/>
        </p:nvSpPr>
        <p:spPr>
          <a:xfrm>
            <a:off x="5956562" y="3043807"/>
            <a:ext cx="1390325" cy="2761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Share of sales Segment B</a:t>
            </a:r>
            <a:endParaRPr lang="en-US" sz="800" dirty="0">
              <a:solidFill>
                <a:schemeClr val="accent1"/>
              </a:solidFill>
            </a:endParaRPr>
          </a:p>
        </p:txBody>
      </p:sp>
      <p:sp>
        <p:nvSpPr>
          <p:cNvPr id="96" name="Rectangle 16"/>
          <p:cNvSpPr/>
          <p:nvPr/>
        </p:nvSpPr>
        <p:spPr>
          <a:xfrm>
            <a:off x="5956562" y="2706622"/>
            <a:ext cx="1390325" cy="27615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Share of sales Region A</a:t>
            </a:r>
            <a:endParaRPr lang="en-US" sz="800" dirty="0">
              <a:solidFill>
                <a:schemeClr val="accent1"/>
              </a:solidFill>
            </a:endParaRPr>
          </a:p>
        </p:txBody>
      </p:sp>
      <p:sp>
        <p:nvSpPr>
          <p:cNvPr id="97" name="Rechteck 96"/>
          <p:cNvSpPr/>
          <p:nvPr/>
        </p:nvSpPr>
        <p:spPr>
          <a:xfrm>
            <a:off x="5919974" y="2155143"/>
            <a:ext cx="1463500" cy="4137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accent1"/>
                </a:solidFill>
              </a:rPr>
              <a:t>Share of sales</a:t>
            </a:r>
          </a:p>
        </p:txBody>
      </p:sp>
      <p:sp>
        <p:nvSpPr>
          <p:cNvPr id="98" name="Pfeil nach unten 97"/>
          <p:cNvSpPr>
            <a:spLocks/>
          </p:cNvSpPr>
          <p:nvPr/>
        </p:nvSpPr>
        <p:spPr>
          <a:xfrm>
            <a:off x="7203141" y="4257931"/>
            <a:ext cx="878198" cy="228344"/>
          </a:xfrm>
          <a:prstGeom prst="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hteck 115"/>
          <p:cNvSpPr/>
          <p:nvPr/>
        </p:nvSpPr>
        <p:spPr>
          <a:xfrm>
            <a:off x="2041267" y="1810123"/>
            <a:ext cx="3659158" cy="2360673"/>
          </a:xfrm>
          <a:prstGeom prst="rect">
            <a:avLst/>
          </a:prstGeom>
          <a:solidFill>
            <a:srgbClr val="D9D9D9"/>
          </a:solidFill>
          <a:ln>
            <a:solidFill>
              <a:srgbClr val="F3E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7" name="Rectangle 16"/>
          <p:cNvSpPr/>
          <p:nvPr/>
        </p:nvSpPr>
        <p:spPr>
          <a:xfrm>
            <a:off x="730856" y="3356814"/>
            <a:ext cx="1019072" cy="276160"/>
          </a:xfrm>
          <a:prstGeom prst="rect">
            <a:avLst/>
          </a:prstGeom>
          <a:solidFill>
            <a:schemeClr val="bg1"/>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747678"/>
                </a:solidFill>
              </a:rPr>
              <a:t>Product C</a:t>
            </a:r>
            <a:endParaRPr lang="en-US" sz="800" dirty="0">
              <a:solidFill>
                <a:srgbClr val="747678"/>
              </a:solidFill>
            </a:endParaRPr>
          </a:p>
        </p:txBody>
      </p:sp>
      <p:sp>
        <p:nvSpPr>
          <p:cNvPr id="118" name="Rectangle 16"/>
          <p:cNvSpPr/>
          <p:nvPr/>
        </p:nvSpPr>
        <p:spPr>
          <a:xfrm>
            <a:off x="730857" y="3036271"/>
            <a:ext cx="1019071" cy="276160"/>
          </a:xfrm>
          <a:prstGeom prst="rect">
            <a:avLst/>
          </a:prstGeom>
          <a:solidFill>
            <a:schemeClr val="bg1"/>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747678"/>
                </a:solidFill>
              </a:rPr>
              <a:t>Segment B</a:t>
            </a:r>
            <a:endParaRPr lang="en-US" sz="800" dirty="0">
              <a:solidFill>
                <a:srgbClr val="747678"/>
              </a:solidFill>
            </a:endParaRPr>
          </a:p>
        </p:txBody>
      </p:sp>
      <p:sp>
        <p:nvSpPr>
          <p:cNvPr id="119" name="Rectangle 16"/>
          <p:cNvSpPr/>
          <p:nvPr/>
        </p:nvSpPr>
        <p:spPr>
          <a:xfrm>
            <a:off x="730857" y="2715175"/>
            <a:ext cx="1019071" cy="276160"/>
          </a:xfrm>
          <a:prstGeom prst="rect">
            <a:avLst/>
          </a:prstGeom>
          <a:solidFill>
            <a:schemeClr val="bg1"/>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747678"/>
                </a:solidFill>
              </a:rPr>
              <a:t>Region A</a:t>
            </a:r>
            <a:endParaRPr lang="en-US" sz="800" dirty="0">
              <a:solidFill>
                <a:srgbClr val="747678"/>
              </a:solidFill>
            </a:endParaRPr>
          </a:p>
        </p:txBody>
      </p:sp>
      <p:sp>
        <p:nvSpPr>
          <p:cNvPr id="120" name="Rectangle 16"/>
          <p:cNvSpPr/>
          <p:nvPr/>
        </p:nvSpPr>
        <p:spPr>
          <a:xfrm>
            <a:off x="4326608" y="3354765"/>
            <a:ext cx="1023877"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growth Product C</a:t>
            </a:r>
          </a:p>
        </p:txBody>
      </p:sp>
      <p:sp>
        <p:nvSpPr>
          <p:cNvPr id="121" name="Rectangle 16"/>
          <p:cNvSpPr/>
          <p:nvPr/>
        </p:nvSpPr>
        <p:spPr>
          <a:xfrm>
            <a:off x="4326609" y="3030172"/>
            <a:ext cx="1023876"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growth Segment B</a:t>
            </a:r>
          </a:p>
        </p:txBody>
      </p:sp>
      <p:sp>
        <p:nvSpPr>
          <p:cNvPr id="122" name="Rectangle 16"/>
          <p:cNvSpPr/>
          <p:nvPr/>
        </p:nvSpPr>
        <p:spPr>
          <a:xfrm>
            <a:off x="4326608" y="2711992"/>
            <a:ext cx="1023877"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growth Region A</a:t>
            </a:r>
          </a:p>
        </p:txBody>
      </p:sp>
      <p:sp>
        <p:nvSpPr>
          <p:cNvPr id="123" name="Oval 20"/>
          <p:cNvSpPr/>
          <p:nvPr/>
        </p:nvSpPr>
        <p:spPr>
          <a:xfrm>
            <a:off x="3859655" y="3119798"/>
            <a:ext cx="157557" cy="138095"/>
          </a:xfrm>
          <a:prstGeom prst="ellipse">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000000"/>
                </a:solidFill>
              </a:rPr>
              <a:t>x</a:t>
            </a:r>
            <a:endParaRPr lang="en-US" sz="800" b="1" dirty="0">
              <a:solidFill>
                <a:srgbClr val="000000"/>
              </a:solidFill>
            </a:endParaRPr>
          </a:p>
        </p:txBody>
      </p:sp>
      <p:sp>
        <p:nvSpPr>
          <p:cNvPr id="124" name="Rechteck 123"/>
          <p:cNvSpPr/>
          <p:nvPr/>
        </p:nvSpPr>
        <p:spPr>
          <a:xfrm>
            <a:off x="4093840" y="2152296"/>
            <a:ext cx="1496302" cy="413762"/>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accent3"/>
                </a:solidFill>
              </a:rPr>
              <a:t>Market growth </a:t>
            </a:r>
          </a:p>
          <a:p>
            <a:pPr algn="ctr"/>
            <a:r>
              <a:rPr lang="en-US" sz="900" dirty="0" smtClean="0">
                <a:solidFill>
                  <a:schemeClr val="accent3"/>
                </a:solidFill>
              </a:rPr>
              <a:t>individual regions</a:t>
            </a:r>
          </a:p>
          <a:p>
            <a:pPr algn="ctr"/>
            <a:r>
              <a:rPr lang="en-US" sz="900" dirty="0" smtClean="0">
                <a:solidFill>
                  <a:schemeClr val="accent3"/>
                </a:solidFill>
              </a:rPr>
              <a:t>segments/products</a:t>
            </a:r>
            <a:endParaRPr lang="en-US" sz="900" dirty="0">
              <a:solidFill>
                <a:schemeClr val="accent3"/>
              </a:solidFill>
            </a:endParaRPr>
          </a:p>
        </p:txBody>
      </p:sp>
      <p:sp>
        <p:nvSpPr>
          <p:cNvPr id="125" name="Rechteck 124"/>
          <p:cNvSpPr/>
          <p:nvPr/>
        </p:nvSpPr>
        <p:spPr>
          <a:xfrm>
            <a:off x="2114450" y="2155480"/>
            <a:ext cx="1463500" cy="413762"/>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accent3"/>
                </a:solidFill>
              </a:rPr>
              <a:t>Market share</a:t>
            </a:r>
            <a:endParaRPr lang="en-US" sz="900" dirty="0">
              <a:solidFill>
                <a:schemeClr val="accent3"/>
              </a:solidFill>
            </a:endParaRPr>
          </a:p>
        </p:txBody>
      </p:sp>
      <p:sp>
        <p:nvSpPr>
          <p:cNvPr id="126" name="Rechteck 125"/>
          <p:cNvSpPr/>
          <p:nvPr/>
        </p:nvSpPr>
        <p:spPr>
          <a:xfrm>
            <a:off x="691579" y="2166538"/>
            <a:ext cx="1097625" cy="404578"/>
          </a:xfrm>
          <a:prstGeom prst="rect">
            <a:avLst/>
          </a:prstGeom>
          <a:solidFill>
            <a:schemeClr val="bg1"/>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rgbClr val="747678"/>
                </a:solidFill>
              </a:rPr>
              <a:t>Region/Segment/ Product</a:t>
            </a:r>
            <a:endParaRPr lang="en-US" sz="900" dirty="0">
              <a:solidFill>
                <a:srgbClr val="747678"/>
              </a:solidFill>
            </a:endParaRPr>
          </a:p>
        </p:txBody>
      </p:sp>
      <p:sp>
        <p:nvSpPr>
          <p:cNvPr id="127" name="Rectangle 16"/>
          <p:cNvSpPr/>
          <p:nvPr/>
        </p:nvSpPr>
        <p:spPr>
          <a:xfrm>
            <a:off x="2138354" y="3331187"/>
            <a:ext cx="1390324"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share Product C</a:t>
            </a:r>
            <a:endParaRPr lang="en-US" sz="800" dirty="0">
              <a:solidFill>
                <a:schemeClr val="accent3"/>
              </a:solidFill>
            </a:endParaRPr>
          </a:p>
        </p:txBody>
      </p:sp>
      <p:sp>
        <p:nvSpPr>
          <p:cNvPr id="128" name="Rectangle 16"/>
          <p:cNvSpPr/>
          <p:nvPr/>
        </p:nvSpPr>
        <p:spPr>
          <a:xfrm>
            <a:off x="2138355" y="3008536"/>
            <a:ext cx="1390322"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share Segment B</a:t>
            </a:r>
            <a:endParaRPr lang="en-US" sz="800" dirty="0">
              <a:solidFill>
                <a:schemeClr val="accent3"/>
              </a:solidFill>
            </a:endParaRPr>
          </a:p>
        </p:txBody>
      </p:sp>
      <p:sp>
        <p:nvSpPr>
          <p:cNvPr id="129" name="Rectangle 16"/>
          <p:cNvSpPr/>
          <p:nvPr/>
        </p:nvSpPr>
        <p:spPr>
          <a:xfrm>
            <a:off x="2138354" y="2688414"/>
            <a:ext cx="1390324" cy="276160"/>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3"/>
                </a:solidFill>
              </a:rPr>
              <a:t>Market share Region A</a:t>
            </a:r>
            <a:endParaRPr lang="en-US" sz="800" dirty="0">
              <a:solidFill>
                <a:schemeClr val="accent3"/>
              </a:solidFill>
            </a:endParaRPr>
          </a:p>
        </p:txBody>
      </p:sp>
      <p:sp>
        <p:nvSpPr>
          <p:cNvPr id="130" name="Pfeil nach unten 129"/>
          <p:cNvSpPr>
            <a:spLocks/>
          </p:cNvSpPr>
          <p:nvPr/>
        </p:nvSpPr>
        <p:spPr>
          <a:xfrm>
            <a:off x="3431747" y="4257931"/>
            <a:ext cx="878198" cy="228344"/>
          </a:xfrm>
          <a:prstGeom prst="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
          <p:cNvSpPr/>
          <p:nvPr/>
        </p:nvSpPr>
        <p:spPr>
          <a:xfrm>
            <a:off x="4865594" y="4915330"/>
            <a:ext cx="1773332" cy="33714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Corporate specific market growth XXX AG</a:t>
            </a:r>
            <a:endParaRPr lang="en-US" sz="1000" b="1" dirty="0"/>
          </a:p>
        </p:txBody>
      </p:sp>
      <p:sp>
        <p:nvSpPr>
          <p:cNvPr id="132" name="Rectangle 4"/>
          <p:cNvSpPr>
            <a:spLocks noChangeArrowheads="1"/>
          </p:cNvSpPr>
          <p:nvPr>
            <p:custDataLst>
              <p:tags r:id="rId1"/>
            </p:custDataLst>
          </p:nvPr>
        </p:nvSpPr>
        <p:spPr bwMode="gray">
          <a:xfrm>
            <a:off x="5249963" y="5419562"/>
            <a:ext cx="1170930" cy="134859"/>
          </a:xfrm>
          <a:prstGeom prst="rect">
            <a:avLst/>
          </a:prstGeom>
          <a:solidFill>
            <a:srgbClr val="BABBBC"/>
          </a:solidFill>
          <a:ln w="9525">
            <a:solidFill>
              <a:srgbClr val="BABBBC"/>
            </a:solidFill>
            <a:miter lim="800000"/>
            <a:headEnd/>
            <a:tailEnd/>
          </a:ln>
          <a:effectLst/>
        </p:spPr>
        <p:txBody>
          <a:bodyPr lIns="54000" tIns="54000" rIns="54000" bIns="54000" anchor="ctr" anchorCtr="1"/>
          <a:lstStyle/>
          <a:p>
            <a:pPr algn="ctr" defTabSz="762000" eaLnBrk="0" hangingPunct="0">
              <a:lnSpc>
                <a:spcPct val="90000"/>
              </a:lnSpc>
            </a:pPr>
            <a:r>
              <a:rPr lang="en-US" sz="800" dirty="0" smtClean="0"/>
              <a:t>Comparison</a:t>
            </a:r>
          </a:p>
        </p:txBody>
      </p:sp>
      <p:cxnSp>
        <p:nvCxnSpPr>
          <p:cNvPr id="133" name="Gerade Verbindung mit Pfeil 132"/>
          <p:cNvCxnSpPr>
            <a:stCxn id="164" idx="0"/>
            <a:endCxn id="162" idx="2"/>
          </p:cNvCxnSpPr>
          <p:nvPr/>
        </p:nvCxnSpPr>
        <p:spPr>
          <a:xfrm flipV="1">
            <a:off x="5464774" y="5249414"/>
            <a:ext cx="3227" cy="167582"/>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tangle 13"/>
          <p:cNvSpPr/>
          <p:nvPr/>
        </p:nvSpPr>
        <p:spPr>
          <a:xfrm>
            <a:off x="4518132" y="5721506"/>
            <a:ext cx="1170800" cy="26971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Planned growth</a:t>
            </a:r>
          </a:p>
          <a:p>
            <a:pPr algn="ctr"/>
            <a:r>
              <a:rPr lang="en-US" sz="900" b="1" dirty="0" smtClean="0">
                <a:solidFill>
                  <a:srgbClr val="FFFFFF"/>
                </a:solidFill>
              </a:rPr>
              <a:t>XXX AG</a:t>
            </a:r>
            <a:endParaRPr lang="en-US" sz="900" b="1" dirty="0">
              <a:solidFill>
                <a:srgbClr val="FFFFFF"/>
              </a:solidFill>
            </a:endParaRPr>
          </a:p>
        </p:txBody>
      </p:sp>
      <p:sp>
        <p:nvSpPr>
          <p:cNvPr id="135" name="Rechteck 134"/>
          <p:cNvSpPr/>
          <p:nvPr/>
        </p:nvSpPr>
        <p:spPr>
          <a:xfrm>
            <a:off x="6055108" y="5721506"/>
            <a:ext cx="1170800" cy="269719"/>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Expected growth of peer group</a:t>
            </a:r>
            <a:endParaRPr lang="en-US" sz="900" b="1" dirty="0"/>
          </a:p>
        </p:txBody>
      </p:sp>
      <p:grpSp>
        <p:nvGrpSpPr>
          <p:cNvPr id="136" name="Gruppieren 77"/>
          <p:cNvGrpSpPr/>
          <p:nvPr/>
        </p:nvGrpSpPr>
        <p:grpSpPr>
          <a:xfrm>
            <a:off x="6198771" y="5249416"/>
            <a:ext cx="3251" cy="463140"/>
            <a:chOff x="-314354" y="4536472"/>
            <a:chExt cx="3198" cy="494531"/>
          </a:xfrm>
        </p:grpSpPr>
        <p:cxnSp>
          <p:nvCxnSpPr>
            <p:cNvPr id="137" name="Straight Arrow Connector 55"/>
            <p:cNvCxnSpPr>
              <a:stCxn id="163" idx="2"/>
              <a:endCxn id="165" idx="0"/>
            </p:cNvCxnSpPr>
            <p:nvPr/>
          </p:nvCxnSpPr>
          <p:spPr>
            <a:xfrm>
              <a:off x="-314330" y="4787421"/>
              <a:ext cx="3174" cy="243582"/>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Gerade Verbindung mit Pfeil 137"/>
            <p:cNvCxnSpPr>
              <a:stCxn id="163" idx="0"/>
              <a:endCxn id="161" idx="2"/>
            </p:cNvCxnSpPr>
            <p:nvPr/>
          </p:nvCxnSpPr>
          <p:spPr>
            <a:xfrm flipV="1">
              <a:off x="-314354" y="4536472"/>
              <a:ext cx="3175" cy="178942"/>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39" name="Straight Arrow Connector 55"/>
          <p:cNvCxnSpPr>
            <a:stCxn id="164" idx="2"/>
            <a:endCxn id="166" idx="0"/>
          </p:cNvCxnSpPr>
          <p:nvPr/>
        </p:nvCxnSpPr>
        <p:spPr>
          <a:xfrm>
            <a:off x="5464774" y="5484436"/>
            <a:ext cx="3227" cy="228120"/>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 name="Rectangle 13"/>
          <p:cNvSpPr/>
          <p:nvPr/>
        </p:nvSpPr>
        <p:spPr>
          <a:xfrm>
            <a:off x="2133473" y="3674829"/>
            <a:ext cx="731750" cy="404578"/>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accent3"/>
                </a:solidFill>
              </a:rPr>
              <a:t>Total market</a:t>
            </a:r>
            <a:endParaRPr lang="en-US" sz="1000" b="1" dirty="0">
              <a:solidFill>
                <a:schemeClr val="accent3"/>
              </a:solidFill>
            </a:endParaRPr>
          </a:p>
        </p:txBody>
      </p:sp>
      <p:sp>
        <p:nvSpPr>
          <p:cNvPr id="141" name="Rectangle 13"/>
          <p:cNvSpPr/>
          <p:nvPr/>
        </p:nvSpPr>
        <p:spPr>
          <a:xfrm>
            <a:off x="2874985" y="3674829"/>
            <a:ext cx="658501" cy="404578"/>
          </a:xfrm>
          <a:prstGeom prst="rect">
            <a:avLst/>
          </a:prstGeom>
          <a:solidFill>
            <a:schemeClr val="bg1"/>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108000" rIns="54000" bIns="54000" rtlCol="0" anchor="ctr"/>
          <a:lstStyle/>
          <a:p>
            <a:pPr algn="ctr"/>
            <a:r>
              <a:rPr lang="en-US" sz="1000" b="1" dirty="0" smtClean="0">
                <a:solidFill>
                  <a:schemeClr val="accent3"/>
                </a:solidFill>
              </a:rPr>
              <a:t>100 %</a:t>
            </a:r>
            <a:endParaRPr lang="en-US" sz="1000" b="1" dirty="0">
              <a:solidFill>
                <a:schemeClr val="accent3"/>
              </a:solidFill>
            </a:endParaRPr>
          </a:p>
        </p:txBody>
      </p:sp>
      <p:sp>
        <p:nvSpPr>
          <p:cNvPr id="142" name="Rechteck 141"/>
          <p:cNvSpPr/>
          <p:nvPr/>
        </p:nvSpPr>
        <p:spPr>
          <a:xfrm>
            <a:off x="2881607" y="3688630"/>
            <a:ext cx="648000" cy="102124"/>
          </a:xfrm>
          <a:prstGeom prst="rect">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72000" rtlCol="0" anchor="ctr"/>
          <a:lstStyle/>
          <a:p>
            <a:pPr algn="ctr"/>
            <a:r>
              <a:rPr lang="en-US" sz="600" b="1" dirty="0" smtClean="0">
                <a:solidFill>
                  <a:srgbClr val="000000"/>
                </a:solidFill>
              </a:rPr>
              <a:t>∑</a:t>
            </a:r>
            <a:endParaRPr lang="en-US" sz="600" b="1" dirty="0">
              <a:solidFill>
                <a:srgbClr val="000000"/>
              </a:solidFill>
            </a:endParaRPr>
          </a:p>
        </p:txBody>
      </p:sp>
      <p:sp>
        <p:nvSpPr>
          <p:cNvPr id="143" name="Rectangle 13"/>
          <p:cNvSpPr/>
          <p:nvPr/>
        </p:nvSpPr>
        <p:spPr>
          <a:xfrm>
            <a:off x="2114450" y="1877559"/>
            <a:ext cx="3475692" cy="202311"/>
          </a:xfrm>
          <a:prstGeom prst="rect">
            <a:avLst/>
          </a:prstGeom>
          <a:solidFill>
            <a:schemeClr val="accent3"/>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Total market</a:t>
            </a:r>
            <a:endParaRPr lang="en-US" sz="900" b="1" dirty="0">
              <a:solidFill>
                <a:schemeClr val="bg1"/>
              </a:solidFill>
            </a:endParaRPr>
          </a:p>
        </p:txBody>
      </p:sp>
      <p:sp>
        <p:nvSpPr>
          <p:cNvPr id="144" name="Rectangle 13"/>
          <p:cNvSpPr/>
          <p:nvPr/>
        </p:nvSpPr>
        <p:spPr>
          <a:xfrm>
            <a:off x="5919974" y="1877559"/>
            <a:ext cx="3329464" cy="2023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XXX AG</a:t>
            </a:r>
            <a:endParaRPr lang="en-US" sz="900" b="1" dirty="0">
              <a:solidFill>
                <a:schemeClr val="bg1"/>
              </a:solidFill>
            </a:endParaRPr>
          </a:p>
        </p:txBody>
      </p:sp>
      <p:sp>
        <p:nvSpPr>
          <p:cNvPr id="145" name="Rectangle 13"/>
          <p:cNvSpPr/>
          <p:nvPr/>
        </p:nvSpPr>
        <p:spPr>
          <a:xfrm>
            <a:off x="5955299" y="3698362"/>
            <a:ext cx="658501" cy="40453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108000" rIns="54000" bIns="54000" rtlCol="0" anchor="ctr"/>
          <a:lstStyle/>
          <a:p>
            <a:pPr algn="ctr"/>
            <a:r>
              <a:rPr lang="en-US" sz="1000" b="1" dirty="0" smtClean="0">
                <a:solidFill>
                  <a:schemeClr val="accent1"/>
                </a:solidFill>
              </a:rPr>
              <a:t>100 %</a:t>
            </a:r>
            <a:endParaRPr lang="en-US" sz="1000" b="1" dirty="0">
              <a:solidFill>
                <a:schemeClr val="accent1"/>
              </a:solidFill>
            </a:endParaRPr>
          </a:p>
        </p:txBody>
      </p:sp>
      <p:sp>
        <p:nvSpPr>
          <p:cNvPr id="146" name="Rechteck 145"/>
          <p:cNvSpPr/>
          <p:nvPr/>
        </p:nvSpPr>
        <p:spPr>
          <a:xfrm>
            <a:off x="5966862" y="3701940"/>
            <a:ext cx="648000" cy="1021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72000" rtlCol="0" anchor="ctr"/>
          <a:lstStyle/>
          <a:p>
            <a:pPr algn="ctr"/>
            <a:r>
              <a:rPr lang="en-US" sz="600" b="1" dirty="0" smtClean="0">
                <a:solidFill>
                  <a:srgbClr val="000000"/>
                </a:solidFill>
              </a:rPr>
              <a:t>∑</a:t>
            </a:r>
            <a:endParaRPr lang="en-US" sz="600" b="1" dirty="0">
              <a:solidFill>
                <a:srgbClr val="000000"/>
              </a:solidFill>
            </a:endParaRPr>
          </a:p>
        </p:txBody>
      </p:sp>
      <p:sp>
        <p:nvSpPr>
          <p:cNvPr id="147" name="Rectangle 13"/>
          <p:cNvSpPr/>
          <p:nvPr/>
        </p:nvSpPr>
        <p:spPr>
          <a:xfrm>
            <a:off x="6624217" y="3698362"/>
            <a:ext cx="731750" cy="40457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accent1"/>
                </a:solidFill>
              </a:rPr>
              <a:t>Total sales</a:t>
            </a:r>
            <a:endParaRPr lang="en-US" sz="1000" b="1" dirty="0">
              <a:solidFill>
                <a:schemeClr val="accent1"/>
              </a:solidFill>
            </a:endParaRPr>
          </a:p>
        </p:txBody>
      </p:sp>
      <p:sp>
        <p:nvSpPr>
          <p:cNvPr id="148" name="Rectangle 16"/>
          <p:cNvSpPr/>
          <p:nvPr/>
        </p:nvSpPr>
        <p:spPr>
          <a:xfrm>
            <a:off x="7822525" y="3382076"/>
            <a:ext cx="1390325" cy="27669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Gross profit margin </a:t>
            </a:r>
            <a:br>
              <a:rPr lang="en-US" sz="800" dirty="0" smtClean="0">
                <a:solidFill>
                  <a:schemeClr val="accent1"/>
                </a:solidFill>
              </a:rPr>
            </a:br>
            <a:r>
              <a:rPr lang="en-US" sz="800" dirty="0" smtClean="0">
                <a:solidFill>
                  <a:schemeClr val="accent1"/>
                </a:solidFill>
              </a:rPr>
              <a:t>Product C</a:t>
            </a:r>
            <a:endParaRPr lang="en-US" sz="800" dirty="0">
              <a:solidFill>
                <a:schemeClr val="accent1"/>
              </a:solidFill>
            </a:endParaRPr>
          </a:p>
        </p:txBody>
      </p:sp>
      <p:sp>
        <p:nvSpPr>
          <p:cNvPr id="150" name="Rectangle 16"/>
          <p:cNvSpPr/>
          <p:nvPr/>
        </p:nvSpPr>
        <p:spPr>
          <a:xfrm>
            <a:off x="7822525" y="2707706"/>
            <a:ext cx="1390325" cy="27615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Gross profit margin </a:t>
            </a:r>
            <a:br>
              <a:rPr lang="en-US" sz="800" dirty="0" smtClean="0">
                <a:solidFill>
                  <a:schemeClr val="accent1"/>
                </a:solidFill>
              </a:rPr>
            </a:br>
            <a:r>
              <a:rPr lang="en-US" sz="800" dirty="0" smtClean="0">
                <a:solidFill>
                  <a:schemeClr val="accent1"/>
                </a:solidFill>
              </a:rPr>
              <a:t>Region A</a:t>
            </a:r>
            <a:endParaRPr lang="en-US" sz="800" dirty="0">
              <a:solidFill>
                <a:schemeClr val="accent1"/>
              </a:solidFill>
            </a:endParaRPr>
          </a:p>
        </p:txBody>
      </p:sp>
      <p:sp>
        <p:nvSpPr>
          <p:cNvPr id="151" name="Rechteck 150"/>
          <p:cNvSpPr/>
          <p:nvPr/>
        </p:nvSpPr>
        <p:spPr>
          <a:xfrm>
            <a:off x="7785938" y="2156228"/>
            <a:ext cx="1463500" cy="4137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accent1"/>
                </a:solidFill>
              </a:rPr>
              <a:t>Gross profit margin</a:t>
            </a:r>
          </a:p>
        </p:txBody>
      </p:sp>
      <p:sp>
        <p:nvSpPr>
          <p:cNvPr id="152" name="Pfeil nach unten 151"/>
          <p:cNvSpPr>
            <a:spLocks/>
          </p:cNvSpPr>
          <p:nvPr/>
        </p:nvSpPr>
        <p:spPr>
          <a:xfrm>
            <a:off x="5299081" y="4257931"/>
            <a:ext cx="878198" cy="424786"/>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3"/>
          <p:cNvSpPr/>
          <p:nvPr/>
        </p:nvSpPr>
        <p:spPr>
          <a:xfrm>
            <a:off x="6636084" y="4533162"/>
            <a:ext cx="2012313" cy="337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Gross profit margin </a:t>
            </a:r>
            <a:br>
              <a:rPr lang="en-US" sz="1000" b="1" dirty="0" smtClean="0"/>
            </a:br>
            <a:r>
              <a:rPr lang="en-US" sz="1000" b="1" dirty="0" smtClean="0"/>
              <a:t>XXX AG</a:t>
            </a:r>
            <a:endParaRPr lang="en-US" sz="1000" b="1" dirty="0"/>
          </a:p>
        </p:txBody>
      </p:sp>
      <p:cxnSp>
        <p:nvCxnSpPr>
          <p:cNvPr id="154" name="Gerade Verbindung mit Pfeil 153"/>
          <p:cNvCxnSpPr>
            <a:stCxn id="156" idx="0"/>
            <a:endCxn id="160" idx="2"/>
          </p:cNvCxnSpPr>
          <p:nvPr/>
        </p:nvCxnSpPr>
        <p:spPr>
          <a:xfrm flipV="1">
            <a:off x="8146736" y="4891620"/>
            <a:ext cx="0" cy="168849"/>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55"/>
          <p:cNvCxnSpPr>
            <a:stCxn id="156" idx="2"/>
            <a:endCxn id="157" idx="0"/>
          </p:cNvCxnSpPr>
          <p:nvPr/>
        </p:nvCxnSpPr>
        <p:spPr>
          <a:xfrm>
            <a:off x="8146736" y="5195328"/>
            <a:ext cx="0" cy="179990"/>
          </a:xfrm>
          <a:prstGeom prst="straightConnector1">
            <a:avLst/>
          </a:prstGeom>
          <a:ln w="9525">
            <a:solidFill>
              <a:srgbClr val="BABBB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4"/>
          <p:cNvSpPr>
            <a:spLocks noChangeArrowheads="1"/>
          </p:cNvSpPr>
          <p:nvPr>
            <p:custDataLst>
              <p:tags r:id="rId2"/>
            </p:custDataLst>
          </p:nvPr>
        </p:nvSpPr>
        <p:spPr bwMode="gray">
          <a:xfrm>
            <a:off x="7561271" y="5060469"/>
            <a:ext cx="1170930" cy="134859"/>
          </a:xfrm>
          <a:prstGeom prst="rect">
            <a:avLst/>
          </a:prstGeom>
          <a:solidFill>
            <a:srgbClr val="BABBBC"/>
          </a:solidFill>
          <a:ln w="6350">
            <a:solidFill>
              <a:srgbClr val="BABBBC"/>
            </a:solidFill>
            <a:miter lim="800000"/>
            <a:headEnd/>
            <a:tailEnd/>
          </a:ln>
          <a:effectLst/>
        </p:spPr>
        <p:txBody>
          <a:bodyPr lIns="54000" tIns="54000" rIns="54000" bIns="54000" anchor="ctr" anchorCtr="1"/>
          <a:lstStyle/>
          <a:p>
            <a:pPr algn="ctr" defTabSz="762000" eaLnBrk="0" hangingPunct="0">
              <a:lnSpc>
                <a:spcPct val="90000"/>
              </a:lnSpc>
            </a:pPr>
            <a:r>
              <a:rPr lang="en-US" sz="800" dirty="0" smtClean="0"/>
              <a:t>Comparison</a:t>
            </a:r>
          </a:p>
        </p:txBody>
      </p:sp>
      <p:sp>
        <p:nvSpPr>
          <p:cNvPr id="157" name="Rechteck 156"/>
          <p:cNvSpPr/>
          <p:nvPr/>
        </p:nvSpPr>
        <p:spPr>
          <a:xfrm>
            <a:off x="7561336" y="5375318"/>
            <a:ext cx="1170800" cy="472008"/>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Expected gross profit margin of peer group</a:t>
            </a:r>
            <a:endParaRPr lang="en-US" sz="900" b="1" dirty="0"/>
          </a:p>
        </p:txBody>
      </p:sp>
      <p:sp>
        <p:nvSpPr>
          <p:cNvPr id="158" name="Rectangle 13"/>
          <p:cNvSpPr/>
          <p:nvPr/>
        </p:nvSpPr>
        <p:spPr>
          <a:xfrm>
            <a:off x="691579" y="1877002"/>
            <a:ext cx="1097747" cy="202869"/>
          </a:xfrm>
          <a:prstGeom prst="rect">
            <a:avLst/>
          </a:prstGeom>
          <a:solidFill>
            <a:srgbClr val="747678"/>
          </a:solidFill>
          <a:ln>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t>Definition</a:t>
            </a:r>
            <a:endParaRPr lang="en-US" sz="1000" b="1" dirty="0"/>
          </a:p>
        </p:txBody>
      </p:sp>
      <p:sp>
        <p:nvSpPr>
          <p:cNvPr id="159" name="Abgerundetes Rechteck 158"/>
          <p:cNvSpPr/>
          <p:nvPr/>
        </p:nvSpPr>
        <p:spPr>
          <a:xfrm>
            <a:off x="3822270" y="2111095"/>
            <a:ext cx="3805524" cy="2056605"/>
          </a:xfrm>
          <a:prstGeom prst="roundRect">
            <a:avLst>
              <a:gd name="adj" fmla="val 0"/>
            </a:avLst>
          </a:prstGeom>
          <a:noFill/>
          <a:ln w="2222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smtClean="0"/>
          </a:p>
        </p:txBody>
      </p:sp>
      <p:sp>
        <p:nvSpPr>
          <p:cNvPr id="160" name="Rechteck 159"/>
          <p:cNvSpPr/>
          <p:nvPr/>
        </p:nvSpPr>
        <p:spPr>
          <a:xfrm>
            <a:off x="8073553" y="4824183"/>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hteck 160"/>
          <p:cNvSpPr/>
          <p:nvPr/>
        </p:nvSpPr>
        <p:spPr>
          <a:xfrm>
            <a:off x="6128842" y="5181979"/>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hteck 161"/>
          <p:cNvSpPr/>
          <p:nvPr/>
        </p:nvSpPr>
        <p:spPr>
          <a:xfrm>
            <a:off x="5394817" y="5181979"/>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hteck 162"/>
          <p:cNvSpPr/>
          <p:nvPr/>
        </p:nvSpPr>
        <p:spPr>
          <a:xfrm>
            <a:off x="6125615" y="5416999"/>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hteck 163"/>
          <p:cNvSpPr/>
          <p:nvPr/>
        </p:nvSpPr>
        <p:spPr>
          <a:xfrm>
            <a:off x="5391590" y="5416999"/>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hteck 164"/>
          <p:cNvSpPr/>
          <p:nvPr/>
        </p:nvSpPr>
        <p:spPr>
          <a:xfrm>
            <a:off x="6128842" y="5712556"/>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hteck 165"/>
          <p:cNvSpPr/>
          <p:nvPr/>
        </p:nvSpPr>
        <p:spPr>
          <a:xfrm>
            <a:off x="5394817" y="5712556"/>
            <a:ext cx="146366" cy="67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20"/>
          <p:cNvSpPr/>
          <p:nvPr/>
        </p:nvSpPr>
        <p:spPr>
          <a:xfrm>
            <a:off x="5662613" y="3118189"/>
            <a:ext cx="146349" cy="138095"/>
          </a:xfrm>
          <a:prstGeom prst="ellipse">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000000"/>
                </a:solidFill>
              </a:rPr>
              <a:t>x</a:t>
            </a:r>
            <a:endParaRPr lang="en-US" sz="800" b="1" dirty="0">
              <a:solidFill>
                <a:srgbClr val="000000"/>
              </a:solidFill>
            </a:endParaRPr>
          </a:p>
        </p:txBody>
      </p:sp>
      <p:sp>
        <p:nvSpPr>
          <p:cNvPr id="168" name="Oval 20"/>
          <p:cNvSpPr/>
          <p:nvPr/>
        </p:nvSpPr>
        <p:spPr>
          <a:xfrm>
            <a:off x="7427774" y="3119963"/>
            <a:ext cx="146349" cy="138095"/>
          </a:xfrm>
          <a:prstGeom prst="ellipse">
            <a:avLst/>
          </a:prstGeom>
          <a:solidFill>
            <a:srgbClr val="BAB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000000"/>
                </a:solidFill>
              </a:rPr>
              <a:t>x</a:t>
            </a:r>
            <a:endParaRPr lang="en-US" sz="800" b="1" dirty="0">
              <a:solidFill>
                <a:srgbClr val="000000"/>
              </a:solidFill>
            </a:endParaRPr>
          </a:p>
        </p:txBody>
      </p:sp>
      <p:sp>
        <p:nvSpPr>
          <p:cNvPr id="169" name="Rectangle 16"/>
          <p:cNvSpPr/>
          <p:nvPr/>
        </p:nvSpPr>
        <p:spPr>
          <a:xfrm>
            <a:off x="7822525" y="3044892"/>
            <a:ext cx="1390325" cy="2761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dirty="0" smtClean="0">
                <a:solidFill>
                  <a:schemeClr val="accent1"/>
                </a:solidFill>
              </a:rPr>
              <a:t>Gross profit margin Segment B</a:t>
            </a:r>
            <a:endParaRPr lang="en-US" sz="800" dirty="0">
              <a:solidFill>
                <a:schemeClr val="accent1"/>
              </a:solidFill>
            </a:endParaRPr>
          </a:p>
        </p:txBody>
      </p:sp>
    </p:spTree>
    <p:extLst>
      <p:ext uri="{BB962C8B-B14F-4D97-AF65-F5344CB8AC3E}">
        <p14:creationId xmlns:p14="http://schemas.microsoft.com/office/powerpoint/2010/main" val="617253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and Gross Profit (Planning) </a:t>
            </a:r>
          </a:p>
        </p:txBody>
      </p:sp>
      <p:sp>
        <p:nvSpPr>
          <p:cNvPr id="4" name="Titel 3"/>
          <p:cNvSpPr>
            <a:spLocks noGrp="1"/>
          </p:cNvSpPr>
          <p:nvPr>
            <p:ph type="title"/>
          </p:nvPr>
        </p:nvSpPr>
        <p:spPr/>
        <p:txBody>
          <a:bodyPr/>
          <a:lstStyle/>
          <a:p>
            <a:r>
              <a:rPr lang="en-US" dirty="0" smtClean="0"/>
              <a:t>Overview (4/7)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844321059"/>
              </p:ext>
            </p:extLst>
          </p:nvPr>
        </p:nvGraphicFramePr>
        <p:xfrm>
          <a:off x="488950" y="1422400"/>
          <a:ext cx="8928100" cy="454832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Comparability: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the general comparability of the parameters analyzed is to be assured, if necessary by means of adjustments/conversions.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Differences may result, for instance, with:</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delineation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Sales (correct delineation of e.g. regions, segments, products), growth rates (market growth vs. company-specific market growth) and gross margin (regional, segment, product mix differences)</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information shown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Differing accounting standards or utilization of balancing options or latitude (e.g. reporting as expense vs. capitalization and depreciation, differing realization of sales, etc.)</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fundamental design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arrangement of economically identical/similar issues: </a:t>
                      </a:r>
                      <a:r>
                        <a:rPr lang="en-US" sz="900" dirty="0" smtClean="0">
                          <a:solidFill>
                            <a:schemeClr val="tx1"/>
                          </a:solidFill>
                          <a:cs typeface="Arial" pitchFamily="34" charset="0"/>
                        </a:rPr>
                        <a:t>Various measures for achieving the same economic result (e.g. acquisition vs. leasing/rental, borrowing vs. factoring)</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lack of complete comparability (e.g. lack of information about the impact of options, etc. with peers that appear to be material) is to be mentioned and appropriately recognized (e.g. “only limited validity“).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Planning depth: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Frequently, the first planning year (budget) is detailed and therefore planned realistically or even conservatively because other processes are based on them (remuneration, metrics, target attainment) and measurement can be made promptly (current trading). Subsequent planning years are generally not included here and are frequently based on a reduced depth of the planning assumptions. They are often planned generally, frequently much “more fancifully” (higher growth, increase in margins, similar to a strategic outlook) and therefore should be viewed more critically.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Cyclical nature: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In the past analysis there is frequently a clearly cyclical nature of the business model depending on the economic and product life cycles. In planning, these cycles are frequently neglected and a constant growth, increasing margins, etc. displayed. The planning is to be viewed critically in this regard.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Timing: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Especially with growing companies a certain amount of time will pass between investment and the resulting positive contribution to value. The planning analysis must take this into consideration, especially with benchmarking.</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Materiality: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care should be taken that these are only performed for material products/product groups/segments/regions. In the assessment of the materiality it is better to base these on a margin parameter (e.g. gross profit) than a sales parameter. For instance, Product A represents 60% of the sales and 10% of the gross profit while Product B holds 40% of the sales and 90% of the gross profit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focus on Product B</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68280"/>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3468223"/>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4122420"/>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776617"/>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2331" y="5430815"/>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Sales and Gross Profit (Planning) </a:t>
            </a:r>
          </a:p>
        </p:txBody>
      </p:sp>
      <p:sp>
        <p:nvSpPr>
          <p:cNvPr id="4" name="Titel 3"/>
          <p:cNvSpPr>
            <a:spLocks noGrp="1"/>
          </p:cNvSpPr>
          <p:nvPr>
            <p:ph type="title"/>
          </p:nvPr>
        </p:nvSpPr>
        <p:spPr/>
        <p:txBody>
          <a:bodyPr/>
          <a:lstStyle/>
          <a:p>
            <a:r>
              <a:rPr lang="en-US" dirty="0" smtClean="0"/>
              <a:t>Overview (5/7)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936840893"/>
              </p:ext>
            </p:extLst>
          </p:nvPr>
        </p:nvGraphicFramePr>
        <p:xfrm>
          <a:off x="488950" y="1422400"/>
          <a:ext cx="8928100" cy="2232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Evidence: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does management base its planning assumptions on? Were external studies or other such sources utilized or is the planning based solely on empirical values and assumptions? Were the measures for achieving the plan documented? A prior soundness of the planning depends on the breadth of the information and the basis of the assumptions.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Intention: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Generally a more optimistic picture of the future developmental potential of the target is shown and positive aspects especially emphasized in the framework of sell-side clients. While for buy-side clients, planning is scrutinized, especially critically, and tends to be viewed pessimistically. In both cases, it may come to adjustments of the client planning, scenarios or references to these in our reports.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Conversion actual to plan: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first planning year/budget is not based on audited results from the previous actual year, but rather on a forecast/extrapolation for the previous actual year. Frequently, the audited results and forecast/extrapolation for the previous actual year deviate from one another. Breaches may then occur between the previous actual year and first planning year/budget that may have to be adjusted in case of materiality (adjustment of planning, P&amp;L and balance sheet).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60" name="Gruppieren 59"/>
          <p:cNvGrpSpPr/>
          <p:nvPr/>
        </p:nvGrpSpPr>
        <p:grpSpPr>
          <a:xfrm>
            <a:off x="612448" y="2468098"/>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4" y="2617334"/>
              <a:ext cx="551875" cy="558735"/>
            </a:xfrm>
            <a:prstGeom prst="chord">
              <a:avLst>
                <a:gd name="adj1" fmla="val 1322577"/>
                <a:gd name="adj2" fmla="val 15581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7</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7" y="3136841"/>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5"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8</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85" name="Gruppieren 84"/>
          <p:cNvGrpSpPr/>
          <p:nvPr/>
        </p:nvGrpSpPr>
        <p:grpSpPr>
          <a:xfrm>
            <a:off x="607685" y="1796855"/>
            <a:ext cx="376724" cy="461665"/>
            <a:chOff x="3627089" y="2564904"/>
            <a:chExt cx="567086" cy="694948"/>
          </a:xfrm>
        </p:grpSpPr>
        <p:sp>
          <p:nvSpPr>
            <p:cNvPr id="86" name="Ellipse 8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7" name="Akkord 8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0" name="Akkord 8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1" name="Rechteck 90"/>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2746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Sales and Gross Profit (Planning) </a:t>
            </a:r>
          </a:p>
        </p:txBody>
      </p:sp>
      <p:sp>
        <p:nvSpPr>
          <p:cNvPr id="4" name="Titel 3"/>
          <p:cNvSpPr>
            <a:spLocks noGrp="1"/>
          </p:cNvSpPr>
          <p:nvPr>
            <p:ph type="title"/>
          </p:nvPr>
        </p:nvSpPr>
        <p:spPr/>
        <p:txBody>
          <a:bodyPr/>
          <a:lstStyle/>
          <a:p>
            <a:r>
              <a:rPr lang="en-US" noProof="0" dirty="0" smtClean="0"/>
              <a:t>Overview (6/7)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1740598648"/>
              </p:ext>
            </p:extLst>
          </p:nvPr>
        </p:nvGraphicFramePr>
        <p:xfrm>
          <a:off x="488950" y="1422400"/>
          <a:ext cx="8928100" cy="4394134"/>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Is the sales planning consistent with market expectations?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 of sales planning for expected market growth rates, market studies, size of entire market and market share, growth rates of peer group companies (benchmarking), economic growth rates (reasonable selection). Note: Assure a uniform definition of sales in market studies, peers and company!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Identify, analyze and justify possible deviations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Pay attention to the results of the past analyses with regard to dependency on general economy and seasonality of sales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10-11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Which products/product groups/regions/segments </a:t>
                      </a:r>
                      <a:br>
                        <a:rPr lang="en-US" sz="900" b="1" kern="1200" dirty="0" smtClean="0">
                          <a:solidFill>
                            <a:schemeClr val="tx2"/>
                          </a:solidFill>
                          <a:latin typeface="+mn-lt"/>
                          <a:ea typeface="+mn-ea"/>
                          <a:cs typeface="+mn-cs"/>
                        </a:rPr>
                      </a:br>
                      <a:r>
                        <a:rPr lang="en-US" sz="900" b="1" kern="1200" dirty="0" smtClean="0">
                          <a:solidFill>
                            <a:schemeClr val="tx2"/>
                          </a:solidFill>
                          <a:latin typeface="+mn-lt"/>
                          <a:ea typeface="+mn-ea"/>
                          <a:cs typeface="+mn-cs"/>
                        </a:rPr>
                        <a:t>have the greatest importance for sales/gross profit </a:t>
                      </a:r>
                      <a:br>
                        <a:rPr lang="en-US" sz="900" b="1" kern="1200" dirty="0" smtClean="0">
                          <a:solidFill>
                            <a:schemeClr val="tx2"/>
                          </a:solidFill>
                          <a:latin typeface="+mn-lt"/>
                          <a:ea typeface="+mn-ea"/>
                          <a:cs typeface="+mn-cs"/>
                        </a:rPr>
                      </a:br>
                      <a:r>
                        <a:rPr lang="en-US" sz="900" b="1" kern="1200" dirty="0" smtClean="0">
                          <a:solidFill>
                            <a:schemeClr val="tx2"/>
                          </a:solidFill>
                          <a:latin typeface="+mn-lt"/>
                          <a:ea typeface="+mn-ea"/>
                          <a:cs typeface="+mn-cs"/>
                        </a:rPr>
                        <a:t>over time?</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the composition of sales and gross profit based on the actual situation in the planning period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Prioritization of follow-up analyses on the basis of the importance of products/product groups/segments/regions for the gross profit (!)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12-16</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What issues have a major impact on the planned development of sales and gross profit?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major drivers (e.g. price or volume effects, portfolio effects, regulatory changes, etc.), trends, outliers, breaks,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Have ramp-up effects for new products/regional expansion been considered? Presentation of like-for-like growth</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Conversion of last actual year to planning year(s) – e.g. waterfall chart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17-18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12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dirty="0" smtClean="0">
                          <a:solidFill>
                            <a:schemeClr val="tx2"/>
                          </a:solidFill>
                          <a:latin typeface="+mn-lt"/>
                          <a:ea typeface="+mn-ea"/>
                          <a:cs typeface="+mn-cs"/>
                        </a:rPr>
                        <a:t>Does the current order backlog support the expected sales?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current order backlog and maturity till achievement of sales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Note the results from the past analysis with regard to historical book-to-bill ratios to effective day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28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dirty="0" smtClean="0">
                          <a:solidFill>
                            <a:schemeClr val="tx2"/>
                          </a:solidFill>
                          <a:latin typeface="+mn-lt"/>
                          <a:ea typeface="+mn-ea"/>
                          <a:cs typeface="+mn-cs"/>
                        </a:rPr>
                        <a:t>Can the sales planning be achieved with the planned capacity?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sales planning in relation to existing capacities (utilization) and to investment and material costs (external labor and maintenance) and personnel cost planning (own performance)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tx2"/>
                          </a:solidFill>
                        </a:rPr>
                        <a:t>20</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2" name="Grafik 1"/>
          <p:cNvPicPr>
            <a:picLocks/>
          </p:cNvPicPr>
          <p:nvPr/>
        </p:nvPicPr>
        <p:blipFill>
          <a:blip r:embed="rId3"/>
          <a:stretch>
            <a:fillRect/>
          </a:stretch>
        </p:blipFill>
        <p:spPr>
          <a:xfrm>
            <a:off x="866922" y="2333274"/>
            <a:ext cx="340197" cy="405178"/>
          </a:xfrm>
          <a:prstGeom prst="rect">
            <a:avLst/>
          </a:prstGeom>
        </p:spPr>
      </p:pic>
      <p:pic>
        <p:nvPicPr>
          <p:cNvPr id="5" name="Grafik 4"/>
          <p:cNvPicPr>
            <a:picLocks noChangeAspect="1"/>
          </p:cNvPicPr>
          <p:nvPr/>
        </p:nvPicPr>
        <p:blipFill>
          <a:blip r:embed="rId4"/>
          <a:stretch>
            <a:fillRect/>
          </a:stretch>
        </p:blipFill>
        <p:spPr>
          <a:xfrm>
            <a:off x="1155830" y="2333274"/>
            <a:ext cx="340197" cy="405178"/>
          </a:xfrm>
          <a:prstGeom prst="rect">
            <a:avLst/>
          </a:prstGeom>
        </p:spPr>
      </p:pic>
      <p:pic>
        <p:nvPicPr>
          <p:cNvPr id="7" name="Grafik 6"/>
          <p:cNvPicPr>
            <a:picLocks noChangeAspect="1"/>
          </p:cNvPicPr>
          <p:nvPr/>
        </p:nvPicPr>
        <p:blipFill>
          <a:blip r:embed="rId5"/>
          <a:stretch>
            <a:fillRect/>
          </a:stretch>
        </p:blipFill>
        <p:spPr>
          <a:xfrm>
            <a:off x="1444738" y="2333274"/>
            <a:ext cx="340197" cy="405178"/>
          </a:xfrm>
          <a:prstGeom prst="rect">
            <a:avLst/>
          </a:prstGeom>
        </p:spPr>
      </p:pic>
      <p:pic>
        <p:nvPicPr>
          <p:cNvPr id="83" name="Grafik 82"/>
          <p:cNvPicPr>
            <a:picLocks noChangeAspect="1"/>
          </p:cNvPicPr>
          <p:nvPr/>
        </p:nvPicPr>
        <p:blipFill>
          <a:blip r:embed="rId6"/>
          <a:stretch>
            <a:fillRect/>
          </a:stretch>
        </p:blipFill>
        <p:spPr>
          <a:xfrm>
            <a:off x="1733646" y="2333274"/>
            <a:ext cx="340197" cy="405178"/>
          </a:xfrm>
          <a:prstGeom prst="rect">
            <a:avLst/>
          </a:prstGeom>
        </p:spPr>
      </p:pic>
      <p:pic>
        <p:nvPicPr>
          <p:cNvPr id="91" name="Grafik 90"/>
          <p:cNvPicPr>
            <a:picLocks noChangeAspect="1"/>
          </p:cNvPicPr>
          <p:nvPr/>
        </p:nvPicPr>
        <p:blipFill>
          <a:blip r:embed="rId7"/>
          <a:stretch>
            <a:fillRect/>
          </a:stretch>
        </p:blipFill>
        <p:spPr>
          <a:xfrm>
            <a:off x="2022554" y="2333274"/>
            <a:ext cx="340197" cy="405178"/>
          </a:xfrm>
          <a:prstGeom prst="rect">
            <a:avLst/>
          </a:prstGeom>
        </p:spPr>
      </p:pic>
      <p:pic>
        <p:nvPicPr>
          <p:cNvPr id="99" name="Grafik 98"/>
          <p:cNvPicPr>
            <a:picLocks noChangeAspect="1"/>
          </p:cNvPicPr>
          <p:nvPr/>
        </p:nvPicPr>
        <p:blipFill>
          <a:blip r:embed="rId8"/>
          <a:stretch>
            <a:fillRect/>
          </a:stretch>
        </p:blipFill>
        <p:spPr>
          <a:xfrm>
            <a:off x="2311464" y="2333274"/>
            <a:ext cx="340197" cy="405178"/>
          </a:xfrm>
          <a:prstGeom prst="rect">
            <a:avLst/>
          </a:prstGeom>
        </p:spPr>
      </p:pic>
      <p:pic>
        <p:nvPicPr>
          <p:cNvPr id="104" name="Grafik 103"/>
          <p:cNvPicPr>
            <a:picLocks noChangeAspect="1"/>
          </p:cNvPicPr>
          <p:nvPr/>
        </p:nvPicPr>
        <p:blipFill>
          <a:blip r:embed="rId4"/>
          <a:stretch>
            <a:fillRect/>
          </a:stretch>
        </p:blipFill>
        <p:spPr>
          <a:xfrm>
            <a:off x="2022554" y="3248433"/>
            <a:ext cx="340197" cy="405178"/>
          </a:xfrm>
          <a:prstGeom prst="rect">
            <a:avLst/>
          </a:prstGeom>
        </p:spPr>
      </p:pic>
      <p:pic>
        <p:nvPicPr>
          <p:cNvPr id="107" name="Grafik 106"/>
          <p:cNvPicPr>
            <a:picLocks noChangeAspect="1"/>
          </p:cNvPicPr>
          <p:nvPr/>
        </p:nvPicPr>
        <p:blipFill>
          <a:blip r:embed="rId7"/>
          <a:stretch>
            <a:fillRect/>
          </a:stretch>
        </p:blipFill>
        <p:spPr>
          <a:xfrm>
            <a:off x="2593735" y="3248433"/>
            <a:ext cx="340197" cy="405178"/>
          </a:xfrm>
          <a:prstGeom prst="rect">
            <a:avLst/>
          </a:prstGeom>
        </p:spPr>
      </p:pic>
      <p:pic>
        <p:nvPicPr>
          <p:cNvPr id="3" name="Grafik 2"/>
          <p:cNvPicPr>
            <a:picLocks/>
          </p:cNvPicPr>
          <p:nvPr/>
        </p:nvPicPr>
        <p:blipFill>
          <a:blip r:embed="rId9"/>
          <a:stretch>
            <a:fillRect/>
          </a:stretch>
        </p:blipFill>
        <p:spPr>
          <a:xfrm>
            <a:off x="2593735" y="4056712"/>
            <a:ext cx="340197" cy="405178"/>
          </a:xfrm>
          <a:prstGeom prst="rect">
            <a:avLst/>
          </a:prstGeom>
        </p:spPr>
      </p:pic>
      <p:pic>
        <p:nvPicPr>
          <p:cNvPr id="57" name="Grafik 56"/>
          <p:cNvPicPr>
            <a:picLocks/>
          </p:cNvPicPr>
          <p:nvPr/>
        </p:nvPicPr>
        <p:blipFill>
          <a:blip r:embed="rId10"/>
          <a:stretch>
            <a:fillRect/>
          </a:stretch>
        </p:blipFill>
        <p:spPr>
          <a:xfrm>
            <a:off x="2593735" y="2333274"/>
            <a:ext cx="340197" cy="405178"/>
          </a:xfrm>
          <a:prstGeom prst="rect">
            <a:avLst/>
          </a:prstGeom>
        </p:spPr>
      </p:pic>
      <p:pic>
        <p:nvPicPr>
          <p:cNvPr id="58" name="Grafik 57"/>
          <p:cNvPicPr>
            <a:picLocks noChangeAspect="1"/>
          </p:cNvPicPr>
          <p:nvPr/>
        </p:nvPicPr>
        <p:blipFill>
          <a:blip r:embed="rId6"/>
          <a:stretch>
            <a:fillRect/>
          </a:stretch>
        </p:blipFill>
        <p:spPr>
          <a:xfrm>
            <a:off x="2311464" y="3248433"/>
            <a:ext cx="340197" cy="405178"/>
          </a:xfrm>
          <a:prstGeom prst="rect">
            <a:avLst/>
          </a:prstGeom>
        </p:spPr>
      </p:pic>
      <p:pic>
        <p:nvPicPr>
          <p:cNvPr id="60" name="Grafik 59"/>
          <p:cNvPicPr>
            <a:picLocks noChangeAspect="1"/>
          </p:cNvPicPr>
          <p:nvPr/>
        </p:nvPicPr>
        <p:blipFill>
          <a:blip r:embed="rId6"/>
          <a:stretch>
            <a:fillRect/>
          </a:stretch>
        </p:blipFill>
        <p:spPr>
          <a:xfrm>
            <a:off x="1733646" y="4056712"/>
            <a:ext cx="340197" cy="405178"/>
          </a:xfrm>
          <a:prstGeom prst="rect">
            <a:avLst/>
          </a:prstGeom>
        </p:spPr>
      </p:pic>
      <p:pic>
        <p:nvPicPr>
          <p:cNvPr id="62" name="Grafik 61"/>
          <p:cNvPicPr>
            <a:picLocks noChangeAspect="1"/>
          </p:cNvPicPr>
          <p:nvPr/>
        </p:nvPicPr>
        <p:blipFill>
          <a:blip r:embed="rId8"/>
          <a:stretch>
            <a:fillRect/>
          </a:stretch>
        </p:blipFill>
        <p:spPr>
          <a:xfrm>
            <a:off x="2022554" y="4056712"/>
            <a:ext cx="340197" cy="405178"/>
          </a:xfrm>
          <a:prstGeom prst="rect">
            <a:avLst/>
          </a:prstGeom>
        </p:spPr>
      </p:pic>
      <p:pic>
        <p:nvPicPr>
          <p:cNvPr id="63" name="Grafik 62"/>
          <p:cNvPicPr>
            <a:picLocks/>
          </p:cNvPicPr>
          <p:nvPr/>
        </p:nvPicPr>
        <p:blipFill>
          <a:blip r:embed="rId10"/>
          <a:stretch>
            <a:fillRect/>
          </a:stretch>
        </p:blipFill>
        <p:spPr>
          <a:xfrm>
            <a:off x="2311464" y="4056712"/>
            <a:ext cx="340197" cy="405178"/>
          </a:xfrm>
          <a:prstGeom prst="rect">
            <a:avLst/>
          </a:prstGeom>
        </p:spPr>
      </p:pic>
      <p:pic>
        <p:nvPicPr>
          <p:cNvPr id="64" name="Grafik 63"/>
          <p:cNvPicPr>
            <a:picLocks/>
          </p:cNvPicPr>
          <p:nvPr/>
        </p:nvPicPr>
        <p:blipFill>
          <a:blip r:embed="rId3"/>
          <a:stretch>
            <a:fillRect/>
          </a:stretch>
        </p:blipFill>
        <p:spPr>
          <a:xfrm>
            <a:off x="1444738" y="4056712"/>
            <a:ext cx="340197" cy="405178"/>
          </a:xfrm>
          <a:prstGeom prst="rect">
            <a:avLst/>
          </a:prstGeom>
        </p:spPr>
      </p:pic>
      <p:pic>
        <p:nvPicPr>
          <p:cNvPr id="65" name="Grafik 64"/>
          <p:cNvPicPr>
            <a:picLocks noChangeAspect="1"/>
          </p:cNvPicPr>
          <p:nvPr/>
        </p:nvPicPr>
        <p:blipFill>
          <a:blip r:embed="rId4"/>
          <a:stretch>
            <a:fillRect/>
          </a:stretch>
        </p:blipFill>
        <p:spPr>
          <a:xfrm>
            <a:off x="1733646" y="4687976"/>
            <a:ext cx="340197" cy="405178"/>
          </a:xfrm>
          <a:prstGeom prst="rect">
            <a:avLst/>
          </a:prstGeom>
        </p:spPr>
      </p:pic>
      <p:pic>
        <p:nvPicPr>
          <p:cNvPr id="66" name="Grafik 65"/>
          <p:cNvPicPr>
            <a:picLocks noChangeAspect="1"/>
          </p:cNvPicPr>
          <p:nvPr/>
        </p:nvPicPr>
        <p:blipFill>
          <a:blip r:embed="rId5"/>
          <a:stretch>
            <a:fillRect/>
          </a:stretch>
        </p:blipFill>
        <p:spPr>
          <a:xfrm>
            <a:off x="2022554" y="4687976"/>
            <a:ext cx="340197" cy="405178"/>
          </a:xfrm>
          <a:prstGeom prst="rect">
            <a:avLst/>
          </a:prstGeom>
        </p:spPr>
      </p:pic>
      <p:pic>
        <p:nvPicPr>
          <p:cNvPr id="67" name="Grafik 66"/>
          <p:cNvPicPr>
            <a:picLocks noChangeAspect="1"/>
          </p:cNvPicPr>
          <p:nvPr/>
        </p:nvPicPr>
        <p:blipFill>
          <a:blip r:embed="rId6"/>
          <a:stretch>
            <a:fillRect/>
          </a:stretch>
        </p:blipFill>
        <p:spPr>
          <a:xfrm>
            <a:off x="2311464" y="4687976"/>
            <a:ext cx="340197" cy="405178"/>
          </a:xfrm>
          <a:prstGeom prst="rect">
            <a:avLst/>
          </a:prstGeom>
        </p:spPr>
      </p:pic>
      <p:pic>
        <p:nvPicPr>
          <p:cNvPr id="68" name="Grafik 67"/>
          <p:cNvPicPr>
            <a:picLocks/>
          </p:cNvPicPr>
          <p:nvPr/>
        </p:nvPicPr>
        <p:blipFill>
          <a:blip r:embed="rId10"/>
          <a:stretch>
            <a:fillRect/>
          </a:stretch>
        </p:blipFill>
        <p:spPr>
          <a:xfrm>
            <a:off x="2593735" y="4687976"/>
            <a:ext cx="340197" cy="405178"/>
          </a:xfrm>
          <a:prstGeom prst="rect">
            <a:avLst/>
          </a:prstGeom>
        </p:spPr>
      </p:pic>
      <p:pic>
        <p:nvPicPr>
          <p:cNvPr id="69" name="Grafik 68"/>
          <p:cNvPicPr>
            <a:picLocks noChangeAspect="1"/>
          </p:cNvPicPr>
          <p:nvPr/>
        </p:nvPicPr>
        <p:blipFill>
          <a:blip r:embed="rId4"/>
          <a:stretch>
            <a:fillRect/>
          </a:stretch>
        </p:blipFill>
        <p:spPr>
          <a:xfrm>
            <a:off x="2311464" y="5504184"/>
            <a:ext cx="340197" cy="405178"/>
          </a:xfrm>
          <a:prstGeom prst="rect">
            <a:avLst/>
          </a:prstGeom>
        </p:spPr>
      </p:pic>
      <p:pic>
        <p:nvPicPr>
          <p:cNvPr id="71" name="Grafik 70"/>
          <p:cNvPicPr>
            <a:picLocks noChangeAspect="1"/>
          </p:cNvPicPr>
          <p:nvPr/>
        </p:nvPicPr>
        <p:blipFill>
          <a:blip r:embed="rId6"/>
          <a:stretch>
            <a:fillRect/>
          </a:stretch>
        </p:blipFill>
        <p:spPr>
          <a:xfrm>
            <a:off x="2593735" y="5504184"/>
            <a:ext cx="340197" cy="405178"/>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Sales and Gross Profit (Planning) </a:t>
            </a:r>
          </a:p>
        </p:txBody>
      </p:sp>
      <p:sp>
        <p:nvSpPr>
          <p:cNvPr id="4" name="Titel 3"/>
          <p:cNvSpPr>
            <a:spLocks noGrp="1"/>
          </p:cNvSpPr>
          <p:nvPr>
            <p:ph type="title"/>
          </p:nvPr>
        </p:nvSpPr>
        <p:spPr/>
        <p:txBody>
          <a:bodyPr/>
          <a:lstStyle/>
          <a:p>
            <a:r>
              <a:rPr lang="en-US" noProof="0" dirty="0" smtClean="0"/>
              <a:t>Overview (7/7)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2262985888"/>
              </p:ext>
            </p:extLst>
          </p:nvPr>
        </p:nvGraphicFramePr>
        <p:xfrm>
          <a:off x="488950" y="1422400"/>
          <a:ext cx="8928100" cy="3450012"/>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dirty="0" smtClean="0">
                          <a:solidFill>
                            <a:schemeClr val="tx2"/>
                          </a:solidFill>
                        </a:rPr>
                        <a:t>Is the gross profit margin comparable to that of the past and margins achieved by the peer group companies or other market data?</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 of gross profit margin to historical margins (in cases of fluctuating margins, check for dependencies e.g. economy, scale effects, shift of product mix, etc.) to analysts’ expectations and to peer group companies (Benchmarking – reasonable selection)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Possibility of passing through price increases on the procurement end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gross profit per product group and possible shifts of product mix</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Identify, analyze and justify possible deviations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21-23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84000">
                <a:tc>
                  <a:txBody>
                    <a:bodyPr/>
                    <a:lstStyle/>
                    <a:p>
                      <a:pPr marL="228600" indent="-228600">
                        <a:lnSpc>
                          <a:spcPct val="95000"/>
                        </a:lnSpc>
                        <a:spcBef>
                          <a:spcPts val="0"/>
                        </a:spcBef>
                        <a:spcAft>
                          <a:spcPts val="200"/>
                        </a:spcAft>
                        <a:buClr>
                          <a:schemeClr val="tx2"/>
                        </a:buClr>
                        <a:buFont typeface="+mj-lt"/>
                        <a:buAutoNum type="arabicPeriod" startAt="7"/>
                        <a:tabLst>
                          <a:tab pos="176213" algn="l"/>
                        </a:tabLst>
                      </a:pPr>
                      <a:r>
                        <a:rPr lang="en-US" sz="900" b="1" kern="1200" dirty="0" smtClean="0">
                          <a:solidFill>
                            <a:schemeClr val="tx2"/>
                          </a:solidFill>
                          <a:latin typeface="+mn-lt"/>
                          <a:ea typeface="+mn-ea"/>
                          <a:cs typeface="+mn-cs"/>
                        </a:rPr>
                        <a:t>Does the current trading/LTM or the current forecast support the sales and gross profit planning?</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 of current trading (if needed, extrapolation to entire year) or current forecast with sales and gross profit planning</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24-25</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684000">
                <a:tc>
                  <a:txBody>
                    <a:bodyPr/>
                    <a:lstStyle/>
                    <a:p>
                      <a:pPr marL="228600" indent="-228600">
                        <a:lnSpc>
                          <a:spcPct val="95000"/>
                        </a:lnSpc>
                        <a:spcBef>
                          <a:spcPts val="0"/>
                        </a:spcBef>
                        <a:spcAft>
                          <a:spcPts val="200"/>
                        </a:spcAft>
                        <a:buFont typeface="+mj-lt"/>
                        <a:buAutoNum type="arabicPeriod" startAt="8"/>
                        <a:tabLst>
                          <a:tab pos="176213" algn="l"/>
                        </a:tabLst>
                      </a:pPr>
                      <a:r>
                        <a:rPr lang="en-US" sz="900" b="1" kern="1200" dirty="0" smtClean="0">
                          <a:solidFill>
                            <a:schemeClr val="tx2"/>
                          </a:solidFill>
                          <a:latin typeface="+mn-lt"/>
                          <a:ea typeface="+mn-ea"/>
                          <a:cs typeface="+mn-cs"/>
                        </a:rPr>
                        <a:t>Do significant currency risks exist for the sales and gross profit planning?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percentage of currency transactions on sales or gross profit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Which exchange rates (current/fixed exchange rate vs. forecasted/ period-specific exchange rates) have been considered?</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Are there possible compensating currency opportunities at the level of the gross profit (natural hedge)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28000">
                <a:tc>
                  <a:txBody>
                    <a:bodyPr/>
                    <a:lstStyle/>
                    <a:p>
                      <a:pPr marL="228600" indent="-228600">
                        <a:lnSpc>
                          <a:spcPct val="95000"/>
                        </a:lnSpc>
                        <a:spcBef>
                          <a:spcPts val="0"/>
                        </a:spcBef>
                        <a:spcAft>
                          <a:spcPts val="200"/>
                        </a:spcAft>
                        <a:buFont typeface="+mj-lt"/>
                        <a:buAutoNum type="arabicPeriod" startAt="9"/>
                        <a:tabLst>
                          <a:tab pos="176213" algn="l"/>
                        </a:tabLst>
                      </a:pPr>
                      <a:r>
                        <a:rPr lang="en-US" sz="900" b="1" kern="1200" dirty="0" smtClean="0">
                          <a:solidFill>
                            <a:schemeClr val="tx2"/>
                          </a:solidFill>
                          <a:latin typeface="+mn-lt"/>
                          <a:ea typeface="+mn-ea"/>
                          <a:cs typeface="+mn-cs"/>
                        </a:rPr>
                        <a:t>In case of a transaction: What impacts do change-of-control (CoC) clauses have on material (long-term) </a:t>
                      </a:r>
                      <a:br>
                        <a:rPr lang="en-US" sz="900" b="1" kern="1200" dirty="0" smtClean="0">
                          <a:solidFill>
                            <a:schemeClr val="tx2"/>
                          </a:solidFill>
                          <a:latin typeface="+mn-lt"/>
                          <a:ea typeface="+mn-ea"/>
                          <a:cs typeface="+mn-cs"/>
                        </a:rPr>
                      </a:br>
                      <a:r>
                        <a:rPr lang="en-US" sz="900" b="1" kern="1200" dirty="0" smtClean="0">
                          <a:solidFill>
                            <a:schemeClr val="tx2"/>
                          </a:solidFill>
                          <a:latin typeface="+mn-lt"/>
                          <a:ea typeface="+mn-ea"/>
                          <a:cs typeface="+mn-cs"/>
                        </a:rPr>
                        <a:t>customer or supplier contracts?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Examine existence of CoC clauses on the basis of legal DD or information from company</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Estimate the probability of the exercising of CoC clause and the possible impact on planning</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tx2"/>
                          </a:solidFill>
                        </a:rPr>
                        <a:t>27</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2" name="Grafik 1"/>
          <p:cNvPicPr>
            <a:picLocks/>
          </p:cNvPicPr>
          <p:nvPr/>
        </p:nvPicPr>
        <p:blipFill>
          <a:blip r:embed="rId3"/>
          <a:stretch>
            <a:fillRect/>
          </a:stretch>
        </p:blipFill>
        <p:spPr>
          <a:xfrm>
            <a:off x="866922" y="2356636"/>
            <a:ext cx="340197" cy="405178"/>
          </a:xfrm>
          <a:prstGeom prst="rect">
            <a:avLst/>
          </a:prstGeom>
        </p:spPr>
      </p:pic>
      <p:pic>
        <p:nvPicPr>
          <p:cNvPr id="5" name="Grafik 4"/>
          <p:cNvPicPr>
            <a:picLocks noChangeAspect="1"/>
          </p:cNvPicPr>
          <p:nvPr/>
        </p:nvPicPr>
        <p:blipFill>
          <a:blip r:embed="rId4"/>
          <a:stretch>
            <a:fillRect/>
          </a:stretch>
        </p:blipFill>
        <p:spPr>
          <a:xfrm>
            <a:off x="1155830" y="2356636"/>
            <a:ext cx="340197" cy="405178"/>
          </a:xfrm>
          <a:prstGeom prst="rect">
            <a:avLst/>
          </a:prstGeom>
        </p:spPr>
      </p:pic>
      <p:pic>
        <p:nvPicPr>
          <p:cNvPr id="7" name="Grafik 6"/>
          <p:cNvPicPr>
            <a:picLocks noChangeAspect="1"/>
          </p:cNvPicPr>
          <p:nvPr/>
        </p:nvPicPr>
        <p:blipFill>
          <a:blip r:embed="rId5"/>
          <a:stretch>
            <a:fillRect/>
          </a:stretch>
        </p:blipFill>
        <p:spPr>
          <a:xfrm>
            <a:off x="1444738" y="2356636"/>
            <a:ext cx="340197" cy="405178"/>
          </a:xfrm>
          <a:prstGeom prst="rect">
            <a:avLst/>
          </a:prstGeom>
        </p:spPr>
      </p:pic>
      <p:pic>
        <p:nvPicPr>
          <p:cNvPr id="83" name="Grafik 82"/>
          <p:cNvPicPr>
            <a:picLocks noChangeAspect="1"/>
          </p:cNvPicPr>
          <p:nvPr/>
        </p:nvPicPr>
        <p:blipFill>
          <a:blip r:embed="rId6"/>
          <a:stretch>
            <a:fillRect/>
          </a:stretch>
        </p:blipFill>
        <p:spPr>
          <a:xfrm>
            <a:off x="1733646" y="2356636"/>
            <a:ext cx="340197" cy="405178"/>
          </a:xfrm>
          <a:prstGeom prst="rect">
            <a:avLst/>
          </a:prstGeom>
        </p:spPr>
      </p:pic>
      <p:pic>
        <p:nvPicPr>
          <p:cNvPr id="91" name="Grafik 90"/>
          <p:cNvPicPr>
            <a:picLocks noChangeAspect="1"/>
          </p:cNvPicPr>
          <p:nvPr/>
        </p:nvPicPr>
        <p:blipFill>
          <a:blip r:embed="rId7"/>
          <a:stretch>
            <a:fillRect/>
          </a:stretch>
        </p:blipFill>
        <p:spPr>
          <a:xfrm>
            <a:off x="2022554" y="2356636"/>
            <a:ext cx="340197" cy="405178"/>
          </a:xfrm>
          <a:prstGeom prst="rect">
            <a:avLst/>
          </a:prstGeom>
        </p:spPr>
      </p:pic>
      <p:pic>
        <p:nvPicPr>
          <p:cNvPr id="99" name="Grafik 98"/>
          <p:cNvPicPr>
            <a:picLocks noChangeAspect="1"/>
          </p:cNvPicPr>
          <p:nvPr/>
        </p:nvPicPr>
        <p:blipFill>
          <a:blip r:embed="rId8"/>
          <a:stretch>
            <a:fillRect/>
          </a:stretch>
        </p:blipFill>
        <p:spPr>
          <a:xfrm>
            <a:off x="2311464" y="2356636"/>
            <a:ext cx="340197" cy="405178"/>
          </a:xfrm>
          <a:prstGeom prst="rect">
            <a:avLst/>
          </a:prstGeom>
        </p:spPr>
      </p:pic>
      <p:pic>
        <p:nvPicPr>
          <p:cNvPr id="57" name="Grafik 56"/>
          <p:cNvPicPr>
            <a:picLocks/>
          </p:cNvPicPr>
          <p:nvPr/>
        </p:nvPicPr>
        <p:blipFill>
          <a:blip r:embed="rId9"/>
          <a:stretch>
            <a:fillRect/>
          </a:stretch>
        </p:blipFill>
        <p:spPr>
          <a:xfrm>
            <a:off x="2593735" y="2356636"/>
            <a:ext cx="340197" cy="405178"/>
          </a:xfrm>
          <a:prstGeom prst="rect">
            <a:avLst/>
          </a:prstGeom>
        </p:spPr>
      </p:pic>
      <p:pic>
        <p:nvPicPr>
          <p:cNvPr id="66" name="Grafik 65"/>
          <p:cNvPicPr>
            <a:picLocks noChangeAspect="1"/>
          </p:cNvPicPr>
          <p:nvPr/>
        </p:nvPicPr>
        <p:blipFill>
          <a:blip r:embed="rId5"/>
          <a:stretch>
            <a:fillRect/>
          </a:stretch>
        </p:blipFill>
        <p:spPr>
          <a:xfrm>
            <a:off x="2022554" y="3034938"/>
            <a:ext cx="340197" cy="405178"/>
          </a:xfrm>
          <a:prstGeom prst="rect">
            <a:avLst/>
          </a:prstGeom>
        </p:spPr>
      </p:pic>
      <p:pic>
        <p:nvPicPr>
          <p:cNvPr id="67" name="Grafik 66"/>
          <p:cNvPicPr>
            <a:picLocks noChangeAspect="1"/>
          </p:cNvPicPr>
          <p:nvPr/>
        </p:nvPicPr>
        <p:blipFill>
          <a:blip r:embed="rId6"/>
          <a:stretch>
            <a:fillRect/>
          </a:stretch>
        </p:blipFill>
        <p:spPr>
          <a:xfrm>
            <a:off x="2311464" y="3034938"/>
            <a:ext cx="340197" cy="405178"/>
          </a:xfrm>
          <a:prstGeom prst="rect">
            <a:avLst/>
          </a:prstGeom>
        </p:spPr>
      </p:pic>
      <p:pic>
        <p:nvPicPr>
          <p:cNvPr id="68" name="Grafik 67"/>
          <p:cNvPicPr>
            <a:picLocks/>
          </p:cNvPicPr>
          <p:nvPr/>
        </p:nvPicPr>
        <p:blipFill>
          <a:blip r:embed="rId9"/>
          <a:stretch>
            <a:fillRect/>
          </a:stretch>
        </p:blipFill>
        <p:spPr>
          <a:xfrm>
            <a:off x="2592550" y="3034938"/>
            <a:ext cx="340197" cy="405178"/>
          </a:xfrm>
          <a:prstGeom prst="rect">
            <a:avLst/>
          </a:prstGeom>
        </p:spPr>
      </p:pic>
      <p:pic>
        <p:nvPicPr>
          <p:cNvPr id="69" name="Grafik 68"/>
          <p:cNvPicPr>
            <a:picLocks noChangeAspect="1"/>
          </p:cNvPicPr>
          <p:nvPr/>
        </p:nvPicPr>
        <p:blipFill>
          <a:blip r:embed="rId4"/>
          <a:stretch>
            <a:fillRect/>
          </a:stretch>
        </p:blipFill>
        <p:spPr>
          <a:xfrm>
            <a:off x="2311464" y="4611082"/>
            <a:ext cx="340197" cy="405178"/>
          </a:xfrm>
          <a:prstGeom prst="rect">
            <a:avLst/>
          </a:prstGeom>
        </p:spPr>
      </p:pic>
      <p:pic>
        <p:nvPicPr>
          <p:cNvPr id="71" name="Grafik 70"/>
          <p:cNvPicPr>
            <a:picLocks noChangeAspect="1"/>
          </p:cNvPicPr>
          <p:nvPr/>
        </p:nvPicPr>
        <p:blipFill>
          <a:blip r:embed="rId6"/>
          <a:stretch>
            <a:fillRect/>
          </a:stretch>
        </p:blipFill>
        <p:spPr>
          <a:xfrm>
            <a:off x="2592550" y="4611082"/>
            <a:ext cx="340197" cy="405178"/>
          </a:xfrm>
          <a:prstGeom prst="rect">
            <a:avLst/>
          </a:prstGeom>
        </p:spPr>
      </p:pic>
      <p:pic>
        <p:nvPicPr>
          <p:cNvPr id="31" name="Grafik 30"/>
          <p:cNvPicPr>
            <a:picLocks/>
          </p:cNvPicPr>
          <p:nvPr/>
        </p:nvPicPr>
        <p:blipFill>
          <a:blip r:embed="rId3"/>
          <a:stretch>
            <a:fillRect/>
          </a:stretch>
        </p:blipFill>
        <p:spPr>
          <a:xfrm>
            <a:off x="2022554" y="3720860"/>
            <a:ext cx="340197" cy="405178"/>
          </a:xfrm>
          <a:prstGeom prst="rect">
            <a:avLst/>
          </a:prstGeom>
        </p:spPr>
      </p:pic>
      <p:pic>
        <p:nvPicPr>
          <p:cNvPr id="32" name="Grafik 31"/>
          <p:cNvPicPr>
            <a:picLocks noChangeAspect="1"/>
          </p:cNvPicPr>
          <p:nvPr/>
        </p:nvPicPr>
        <p:blipFill>
          <a:blip r:embed="rId4"/>
          <a:stretch>
            <a:fillRect/>
          </a:stretch>
        </p:blipFill>
        <p:spPr>
          <a:xfrm>
            <a:off x="2311464" y="3720860"/>
            <a:ext cx="340197" cy="405178"/>
          </a:xfrm>
          <a:prstGeom prst="rect">
            <a:avLst/>
          </a:prstGeom>
        </p:spPr>
      </p:pic>
      <p:pic>
        <p:nvPicPr>
          <p:cNvPr id="33" name="Grafik 32"/>
          <p:cNvPicPr>
            <a:picLocks noChangeAspect="1"/>
          </p:cNvPicPr>
          <p:nvPr/>
        </p:nvPicPr>
        <p:blipFill>
          <a:blip r:embed="rId5"/>
          <a:stretch>
            <a:fillRect/>
          </a:stretch>
        </p:blipFill>
        <p:spPr>
          <a:xfrm>
            <a:off x="2592550" y="3720860"/>
            <a:ext cx="340197" cy="405178"/>
          </a:xfrm>
          <a:prstGeom prst="rect">
            <a:avLst/>
          </a:prstGeom>
        </p:spPr>
      </p:pic>
    </p:spTree>
    <p:extLst>
      <p:ext uri="{BB962C8B-B14F-4D97-AF65-F5344CB8AC3E}">
        <p14:creationId xmlns:p14="http://schemas.microsoft.com/office/powerpoint/2010/main" val="27650788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00.xml><?xml version="1.0" encoding="utf-8"?>
<p:tagLst xmlns:a="http://schemas.openxmlformats.org/drawingml/2006/main" xmlns:r="http://schemas.openxmlformats.org/officeDocument/2006/relationships" xmlns:p="http://schemas.openxmlformats.org/presentationml/2006/main">
  <p:tag name="FASFONT" val="Univers55"/>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0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03.xml><?xml version="1.0" encoding="utf-8"?>
<p:tagLst xmlns:a="http://schemas.openxmlformats.org/drawingml/2006/main" xmlns:r="http://schemas.openxmlformats.org/officeDocument/2006/relationships" xmlns:p="http://schemas.openxmlformats.org/presentationml/2006/main">
  <p:tag name="FASFONT" val="Univers55"/>
</p:tagLst>
</file>

<file path=ppt/tags/tag10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0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9"/>
</p:tagLst>
</file>

<file path=ppt/tags/tag10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8"/>
  <p:tag name="WASTB" val="TRUE"/>
</p:tagLst>
</file>

<file path=ppt/tags/tag10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9"/>
  <p:tag name="WASTB" val="TRUE"/>
</p:tagLst>
</file>

<file path=ppt/tags/tag10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8"/>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1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1.xml><?xml version="1.0" encoding="utf-8"?>
<p:tagLst xmlns:a="http://schemas.openxmlformats.org/drawingml/2006/main" xmlns:r="http://schemas.openxmlformats.org/officeDocument/2006/relationships" xmlns:p="http://schemas.openxmlformats.org/presentationml/2006/main">
  <p:tag name="FASFONT" val="Univers55"/>
</p:tagLst>
</file>

<file path=ppt/tags/tag11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4"/>
</p:tagLst>
</file>

<file path=ppt/tags/tag1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4"/>
  <p:tag name="WASTB" val="TRU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6.xml><?xml version="1.0" encoding="utf-8"?>
<p:tagLst xmlns:a="http://schemas.openxmlformats.org/drawingml/2006/main" xmlns:r="http://schemas.openxmlformats.org/officeDocument/2006/relationships" xmlns:p="http://schemas.openxmlformats.org/presentationml/2006/main">
  <p:tag name="FASFONT" val="Univers55"/>
</p:tagLst>
</file>

<file path=ppt/tags/tag1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40"/>
</p:tagLst>
</file>

<file path=ppt/tags/tag11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40"/>
  <p:tag name="WASTB" val="TRU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0.xml><?xml version="1.0" encoding="utf-8"?>
<p:tagLst xmlns:a="http://schemas.openxmlformats.org/drawingml/2006/main" xmlns:r="http://schemas.openxmlformats.org/officeDocument/2006/relationships" xmlns:p="http://schemas.openxmlformats.org/presentationml/2006/main">
  <p:tag name="FASFONT" val="Univers55"/>
</p:tagLst>
</file>

<file path=ppt/tags/tag121.xml><?xml version="1.0" encoding="utf-8"?>
<p:tagLst xmlns:a="http://schemas.openxmlformats.org/drawingml/2006/main" xmlns:r="http://schemas.openxmlformats.org/officeDocument/2006/relationships" xmlns:p="http://schemas.openxmlformats.org/presentationml/2006/main">
  <p:tag name="FASFONT" val="Univers55"/>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4.xml><?xml version="1.0" encoding="utf-8"?>
<p:tagLst xmlns:a="http://schemas.openxmlformats.org/drawingml/2006/main" xmlns:r="http://schemas.openxmlformats.org/officeDocument/2006/relationships" xmlns:p="http://schemas.openxmlformats.org/presentationml/2006/main">
  <p:tag name="FASFONT" val="Univers55"/>
</p:tagLst>
</file>

<file path=ppt/tags/tag1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Lst>
</file>

<file path=ppt/tags/tag1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Lst>
</file>

<file path=ppt/tags/tag1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 name="WASTB" val="TRUE"/>
</p:tagLst>
</file>

<file path=ppt/tags/tag1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 name="WASTB" val="TRU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5"/>
</p:tagLst>
</file>

<file path=ppt/tags/tag1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Lst>
</file>

<file path=ppt/tags/tag1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5"/>
  <p:tag name="WASTB" val="TRUE"/>
</p:tagLst>
</file>

<file path=ppt/tags/tag1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 name="WASTB" val="TRU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3"/>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8"/>
</p:tagLst>
</file>

<file path=ppt/tags/tag1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4"/>
</p:tagLst>
</file>

<file path=ppt/tags/tag1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5"/>
</p:tagLst>
</file>

<file path=ppt/tags/tag1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3"/>
  <p:tag name="WASTB" val="TRUE"/>
</p:tagLst>
</file>

<file path=ppt/tags/tag1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4"/>
  <p:tag name="WASTB" val="TRUE"/>
</p:tagLst>
</file>

<file path=ppt/tags/tag1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1_Currency!11_Currency Diagramm 5"/>
  <p:tag name="WASTB" val="TRU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4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41"/>
</p:tagLst>
</file>

<file path=ppt/tags/tag14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41"/>
  <p:tag name="WASTB" val="TRUE"/>
</p:tagLst>
</file>

<file path=ppt/tags/tag1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0.xml><?xml version="1.0" encoding="utf-8"?>
<p:tagLst xmlns:a="http://schemas.openxmlformats.org/drawingml/2006/main" xmlns:r="http://schemas.openxmlformats.org/officeDocument/2006/relationships" xmlns:p="http://schemas.openxmlformats.org/presentationml/2006/main">
  <p:tag name="FASFONT" val="Univers55"/>
</p:tagLst>
</file>

<file path=ppt/tags/tag151.xml><?xml version="1.0" encoding="utf-8"?>
<p:tagLst xmlns:a="http://schemas.openxmlformats.org/drawingml/2006/main" xmlns:r="http://schemas.openxmlformats.org/officeDocument/2006/relationships" xmlns:p="http://schemas.openxmlformats.org/presentationml/2006/main">
  <p:tag name="FASFONT" val="Univers55"/>
</p:tagLst>
</file>

<file path=ppt/tags/tag152.xml><?xml version="1.0" encoding="utf-8"?>
<p:tagLst xmlns:a="http://schemas.openxmlformats.org/drawingml/2006/main" xmlns:r="http://schemas.openxmlformats.org/officeDocument/2006/relationships" xmlns:p="http://schemas.openxmlformats.org/presentationml/2006/main">
  <p:tag name="COPYRIGHT1" val="TRUE"/>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99_Others!99_Others Diagramm 1"/>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8"/>
  <p:tag name="WASTB" val="TRUE"/>
</p:tagLst>
</file>

<file path=ppt/tags/tag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99_Others!99_Others Diagramm 1"/>
  <p:tag name="WASTB" val="TRU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7"/>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5"/>
  <p:tag name="WASTB" val="TRUE"/>
</p:tagLst>
</file>

<file path=ppt/tags/tag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7"/>
  <p:tag name="WASTB" val="TRUE"/>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5"/>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9"/>
</p:tagLst>
</file>

<file path=ppt/tags/tag31.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4"/>
</p:tagLst>
</file>

<file path=ppt/tags/tag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9"/>
  <p:tag name="WASTB" val="TRUE"/>
</p:tagLst>
</file>

<file path=ppt/tags/tag3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4"/>
  <p:tag name="WASTB" val="TRUE"/>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5"/>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5"/>
  <p:tag name="WASTB" val="TRUE"/>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0"/>
  <p:tag name="WASTB" val="TRUE"/>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0"/>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FASFONT" val="Univers55"/>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Lst>
</file>

<file path=ppt/tags/tag5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9"/>
</p:tagLst>
</file>

<file path=ppt/tags/tag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6"/>
</p:tagLst>
</file>

<file path=ppt/tags/tag5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9"/>
  <p:tag name="WASTB" val="TRUE"/>
</p:tagLst>
</file>

<file path=ppt/tags/tag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6"/>
  <p:tag name="WASTB" val="TRUE"/>
</p:tagLst>
</file>

<file path=ppt/tags/tag55.xml><?xml version="1.0" encoding="utf-8"?>
<p:tagLst xmlns:a="http://schemas.openxmlformats.org/drawingml/2006/main" xmlns:r="http://schemas.openxmlformats.org/officeDocument/2006/relationships" xmlns:p="http://schemas.openxmlformats.org/presentationml/2006/main">
  <p:tag name="FASFONT" val="Univers55"/>
</p:tagLst>
</file>

<file path=ppt/tags/tag56.xml><?xml version="1.0" encoding="utf-8"?>
<p:tagLst xmlns:a="http://schemas.openxmlformats.org/drawingml/2006/main" xmlns:r="http://schemas.openxmlformats.org/officeDocument/2006/relationships" xmlns:p="http://schemas.openxmlformats.org/presentationml/2006/main">
  <p:tag name="FASFONT" val="Univers55"/>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3"/>
</p:tagLst>
</file>

<file path=ppt/tags/tag6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8"/>
</p:tagLst>
</file>

<file path=ppt/tags/tag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0"/>
</p:tagLst>
</file>

<file path=ppt/tags/tag6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28"/>
  <p:tag name="WASTB" val="TRUE"/>
</p:tagLst>
</file>

<file path=ppt/tags/tag6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0"/>
  <p:tag name="WASTB" val="TRUE"/>
</p:tagLst>
</file>

<file path=ppt/tags/tag65.xml><?xml version="1.0" encoding="utf-8"?>
<p:tagLst xmlns:a="http://schemas.openxmlformats.org/drawingml/2006/main" xmlns:r="http://schemas.openxmlformats.org/officeDocument/2006/relationships" xmlns:p="http://schemas.openxmlformats.org/presentationml/2006/main">
  <p:tag name="FASFONT" val="Univers55"/>
</p:tagLst>
</file>

<file path=ppt/tags/tag66.xml><?xml version="1.0" encoding="utf-8"?>
<p:tagLst xmlns:a="http://schemas.openxmlformats.org/drawingml/2006/main" xmlns:r="http://schemas.openxmlformats.org/officeDocument/2006/relationships" xmlns:p="http://schemas.openxmlformats.org/presentationml/2006/main">
  <p:tag name="FASFONT" val="Univers55"/>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4"/>
</p:tagLst>
</file>

<file path=ppt/tags/tag7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5"/>
</p:tagLst>
</file>

<file path=ppt/tags/tag7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4"/>
  <p:tag name="WASTB" val="TRUE"/>
</p:tagLst>
</file>

<file path=ppt/tags/tag7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5"/>
  <p:tag name="WASTB" val="TRU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7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6.xml><?xml version="1.0" encoding="utf-8"?>
<p:tagLst xmlns:a="http://schemas.openxmlformats.org/drawingml/2006/main" xmlns:r="http://schemas.openxmlformats.org/officeDocument/2006/relationships" xmlns:p="http://schemas.openxmlformats.org/presentationml/2006/main">
  <p:tag name="FASFONT" val="Univers55"/>
</p:tagLst>
</file>

<file path=ppt/tags/tag7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6"/>
</p:tagLst>
</file>

<file path=ppt/tags/tag7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 tables!$A$26:$G$33"/>
</p:tagLst>
</file>

<file path=ppt/tags/tag7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6"/>
  <p:tag name="WASTB"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 name="WASTB" val="TRUE"/>
</p:tagLst>
</file>

<file path=ppt/tags/tag8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 tables!$A$26:$G$33"/>
  <p:tag name="WASTB" val="TRU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3.xml><?xml version="1.0" encoding="utf-8"?>
<p:tagLst xmlns:a="http://schemas.openxmlformats.org/drawingml/2006/main" xmlns:r="http://schemas.openxmlformats.org/officeDocument/2006/relationships" xmlns:p="http://schemas.openxmlformats.org/presentationml/2006/main">
  <p:tag name="FASFONT" val="Univers55"/>
</p:tagLst>
</file>

<file path=ppt/tags/tag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 tables!$A$54:$G$66"/>
</p:tagLst>
</file>

<file path=ppt/tags/tag8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7"/>
  <p:tag name="WASTB" val="TRUE"/>
</p:tagLst>
</file>

<file path=ppt/tags/tag8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 tables!$A$54:$G$66"/>
  <p:tag name="WASTB" val="TRUE"/>
</p:tagLst>
</file>

<file path=ppt/tags/tag8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7"/>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3"/>
  <p:tag name="WASTB" val="TRUE"/>
</p:tagLst>
</file>

<file path=ppt/tags/tag90.xml><?xml version="1.0" encoding="utf-8"?>
<p:tagLst xmlns:a="http://schemas.openxmlformats.org/drawingml/2006/main" xmlns:r="http://schemas.openxmlformats.org/officeDocument/2006/relationships" xmlns:p="http://schemas.openxmlformats.org/presentationml/2006/main">
  <p:tag name="FASFONT" val="Univers55"/>
</p:tagLst>
</file>

<file path=ppt/tags/tag9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8"/>
</p:tagLst>
</file>

<file path=ppt/tags/tag9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8"/>
  <p:tag name="WASTB" val="TRU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5.xml><?xml version="1.0" encoding="utf-8"?>
<p:tagLst xmlns:a="http://schemas.openxmlformats.org/drawingml/2006/main" xmlns:r="http://schemas.openxmlformats.org/officeDocument/2006/relationships" xmlns:p="http://schemas.openxmlformats.org/presentationml/2006/main">
  <p:tag name="FASFONT" val="Univers55"/>
</p:tagLst>
</file>

<file path=ppt/tags/tag9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9"/>
</p:tagLst>
</file>

<file path=ppt/tags/tag9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9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10_Sales &amp; GP!10_Sales &amp; GP Diagramm 39"/>
  <p:tag name="WASTB" val="TRUE"/>
</p:tagLst>
</file>

<file path=ppt/tags/tag9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92089B-0307-42BD-A39D-8CA9BAC09754}">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E20120F4-8B4C-4B06-9921-E80DD7180C6A}">
  <ds:schemaRefs>
    <ds:schemaRef ds:uri="http://schemas.microsoft.com/sharepoint/v3/contenttype/forms"/>
  </ds:schemaRefs>
</ds:datastoreItem>
</file>

<file path=customXml/itemProps3.xml><?xml version="1.0" encoding="utf-8"?>
<ds:datastoreItem xmlns:ds="http://schemas.openxmlformats.org/officeDocument/2006/customXml" ds:itemID="{AA7B5EDE-9A99-421A-BEAC-4BE314AECA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5653</Words>
  <Application>Microsoft Office PowerPoint</Application>
  <PresentationFormat>A4-Papier (210x297 mm)</PresentationFormat>
  <Paragraphs>466</Paragraphs>
  <Slides>28</Slides>
  <Notes>28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28</vt:i4>
      </vt:variant>
    </vt:vector>
  </HeadingPairs>
  <TitlesOfParts>
    <vt:vector size="36" baseType="lpstr">
      <vt:lpstr>Arial</vt:lpstr>
      <vt:lpstr>Calibri</vt:lpstr>
      <vt:lpstr>KPMG Extralight</vt:lpstr>
      <vt:lpstr>KPMG Light</vt:lpstr>
      <vt:lpstr>Univers for KPMG Light</vt:lpstr>
      <vt:lpstr>Wingdings</vt:lpstr>
      <vt:lpstr>KPMG_Report_4x3_050216_2016</vt:lpstr>
      <vt:lpstr>Arbeitsblatt</vt:lpstr>
      <vt:lpstr>Workbook Sales &amp; Gross Profit (Planning)</vt:lpstr>
      <vt:lpstr>Disclaimer</vt:lpstr>
      <vt:lpstr>Overview (1/7) – Mission statement</vt:lpstr>
      <vt:lpstr>Overview (2/7) – Analysis puzzle</vt:lpstr>
      <vt:lpstr>Overview (3/7) – Analysis tree</vt:lpstr>
      <vt:lpstr>Overview (4/7) – Pitfalls</vt:lpstr>
      <vt:lpstr>Overview (5/7) – Pitfalls</vt:lpstr>
      <vt:lpstr>Overview (6/7) – Core issues</vt:lpstr>
      <vt:lpstr>Overview (7/7) – Core issues</vt:lpstr>
      <vt:lpstr>1. Is the sales planning consistent with market expectations? (1/2)</vt:lpstr>
      <vt:lpstr>1. Is the sales planning consistent with market expectations? (2/2)</vt:lpstr>
      <vt:lpstr>2. Which products/product groups/regions/segments have the greatest importance for sales/gross profit over time? (1/2)</vt:lpstr>
      <vt:lpstr>2. Which products/product groups/regions/segments have the greatest importance for sales/gross profit over time? (2/2)</vt:lpstr>
      <vt:lpstr>2. Which products/product groups/regions/segments have the greatest importance for sales/gross profit over time? (1/3) (Alternative)</vt:lpstr>
      <vt:lpstr>2. Which products/product groups/regions/segments have the greatest importance for sales/gross profit over time? (2/3) (Alternative)</vt:lpstr>
      <vt:lpstr>2. Which products/product groups/regions/segments have the greatest importance for sales/gross profit over time? (3/3) (Alternative)</vt:lpstr>
      <vt:lpstr>3. What issues have a material impact on the planned development of sales and gross profit? (1/2)</vt:lpstr>
      <vt:lpstr>3. What issues have a material impact on the planned development of sales and gross profit? (2/2)</vt:lpstr>
      <vt:lpstr>4. Does the current order backlog support the expected sales?</vt:lpstr>
      <vt:lpstr>5. Can the sales planning be achieved with the planned capacity?</vt:lpstr>
      <vt:lpstr>6. Is the gross profit margin comparable to that of the past and margins achieved by the peer group companies or other market data? (1/3)</vt:lpstr>
      <vt:lpstr>6. Is the gross profit margin comparable to that of the past and margins achieved by the peer group companies or other market data? (2/3)</vt:lpstr>
      <vt:lpstr>6. Is the gross profit margin comparable to that of the past and margins achieved by the peer group companies or other market data? (3/3)</vt:lpstr>
      <vt:lpstr>7. Does the current trading/LTM or the current forecast support the sales and gross profit planning? (1/2)</vt:lpstr>
      <vt:lpstr>7. Does the current trading/LTM or the current forecast support the sales and gross profit planning? (2/2)</vt:lpstr>
      <vt:lpstr>8. Do material currency risks exist for the sales and gross profit planning?</vt:lpstr>
      <vt:lpstr>9. In case of a transaction: What impacts do change-of-control (CoC) clauses have on material (long-term) customer or supplier contracts?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417</cp:revision>
  <dcterms:created xsi:type="dcterms:W3CDTF">2016-06-20T11:42:26Z</dcterms:created>
  <dcterms:modified xsi:type="dcterms:W3CDTF">2017-04-21T11:54:05Z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